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5" r:id="rId4"/>
  </p:sldMasterIdLst>
  <p:notesMasterIdLst>
    <p:notesMasterId r:id="rId34"/>
  </p:notesMasterIdLst>
  <p:handoutMasterIdLst>
    <p:handoutMasterId r:id="rId35"/>
  </p:handoutMasterIdLst>
  <p:sldIdLst>
    <p:sldId id="256" r:id="rId5"/>
    <p:sldId id="334" r:id="rId6"/>
    <p:sldId id="257" r:id="rId7"/>
    <p:sldId id="297" r:id="rId8"/>
    <p:sldId id="300" r:id="rId9"/>
    <p:sldId id="310" r:id="rId10"/>
    <p:sldId id="308" r:id="rId11"/>
    <p:sldId id="309" r:id="rId12"/>
    <p:sldId id="311" r:id="rId13"/>
    <p:sldId id="312" r:id="rId14"/>
    <p:sldId id="313" r:id="rId15"/>
    <p:sldId id="326" r:id="rId16"/>
    <p:sldId id="328" r:id="rId17"/>
    <p:sldId id="327" r:id="rId18"/>
    <p:sldId id="325" r:id="rId19"/>
    <p:sldId id="320" r:id="rId20"/>
    <p:sldId id="329" r:id="rId21"/>
    <p:sldId id="331" r:id="rId22"/>
    <p:sldId id="332" r:id="rId23"/>
    <p:sldId id="301" r:id="rId24"/>
    <p:sldId id="303" r:id="rId25"/>
    <p:sldId id="314" r:id="rId26"/>
    <p:sldId id="315" r:id="rId27"/>
    <p:sldId id="307" r:id="rId28"/>
    <p:sldId id="280" r:id="rId29"/>
    <p:sldId id="319" r:id="rId30"/>
    <p:sldId id="316" r:id="rId31"/>
    <p:sldId id="324" r:id="rId32"/>
    <p:sldId id="33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8B8B"/>
    <a:srgbClr val="595959"/>
    <a:srgbClr val="7F7F7F"/>
    <a:srgbClr val="A6A6A6"/>
    <a:srgbClr val="BFBFBF"/>
    <a:srgbClr val="465359"/>
    <a:srgbClr val="757575"/>
    <a:srgbClr val="B0B0B0"/>
    <a:srgbClr val="D3D3D3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34" autoAdjust="0"/>
  </p:normalViewPr>
  <p:slideViewPr>
    <p:cSldViewPr snapToGrid="0">
      <p:cViewPr varScale="1">
        <p:scale>
          <a:sx n="79" d="100"/>
          <a:sy n="79" d="100"/>
        </p:scale>
        <p:origin x="86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6C6A28-CC57-45C3-B713-68F2EFC8A4E6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55E3FB0-4D90-4432-AF57-930C91099418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Define Hypothesis</a:t>
          </a:r>
          <a:endParaRPr lang="en-US" dirty="0"/>
        </a:p>
      </dgm:t>
    </dgm:pt>
    <dgm:pt modelId="{CA8FC44E-2FD4-4562-A558-A0BA15E02677}" type="parTrans" cxnId="{47AF1776-8C01-4A97-898E-74CBDC175268}">
      <dgm:prSet/>
      <dgm:spPr/>
      <dgm:t>
        <a:bodyPr/>
        <a:lstStyle/>
        <a:p>
          <a:endParaRPr lang="en-US"/>
        </a:p>
      </dgm:t>
    </dgm:pt>
    <dgm:pt modelId="{EA5182FC-59DD-4562-8F1A-90A1CB9418ED}" type="sibTrans" cxnId="{47AF1776-8C01-4A97-898E-74CBDC175268}">
      <dgm:prSet/>
      <dgm:spPr/>
      <dgm:t>
        <a:bodyPr/>
        <a:lstStyle/>
        <a:p>
          <a:endParaRPr lang="en-US"/>
        </a:p>
      </dgm:t>
    </dgm:pt>
    <dgm:pt modelId="{884B8657-D33D-4E0A-A824-0AE8F0C858C3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Null Hypothesis</a:t>
          </a:r>
          <a:endParaRPr lang="en-US" dirty="0"/>
        </a:p>
      </dgm:t>
    </dgm:pt>
    <dgm:pt modelId="{8623F71C-0BFC-4ACC-AB4E-990BE1864E4C}" type="parTrans" cxnId="{12443457-0F78-402C-9DBB-1014085FAA6D}">
      <dgm:prSet/>
      <dgm:spPr/>
      <dgm:t>
        <a:bodyPr/>
        <a:lstStyle/>
        <a:p>
          <a:endParaRPr lang="en-US"/>
        </a:p>
      </dgm:t>
    </dgm:pt>
    <dgm:pt modelId="{4A8341CC-F999-4B28-8D1C-55B370158749}" type="sibTrans" cxnId="{12443457-0F78-402C-9DBB-1014085FAA6D}">
      <dgm:prSet/>
      <dgm:spPr/>
      <dgm:t>
        <a:bodyPr/>
        <a:lstStyle/>
        <a:p>
          <a:endParaRPr lang="en-US"/>
        </a:p>
      </dgm:t>
    </dgm:pt>
    <dgm:pt modelId="{52E90D9B-A451-4ECB-A988-65D7E0721C56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Value computed from sample data that to help us decide whether to either accept or reject the null hypothesis</a:t>
          </a:r>
          <a:endParaRPr lang="en-US" dirty="0"/>
        </a:p>
      </dgm:t>
    </dgm:pt>
    <dgm:pt modelId="{57B5EEEF-B9CF-4B12-A6F2-2653CE0F1AAB}" type="parTrans" cxnId="{B27F0AE5-D875-43F4-96FC-12B0B6B2DA22}">
      <dgm:prSet/>
      <dgm:spPr/>
      <dgm:t>
        <a:bodyPr/>
        <a:lstStyle/>
        <a:p>
          <a:endParaRPr lang="en-US"/>
        </a:p>
      </dgm:t>
    </dgm:pt>
    <dgm:pt modelId="{167C8509-3D1F-4C9D-9F18-AC084954BA2F}" type="sibTrans" cxnId="{B27F0AE5-D875-43F4-96FC-12B0B6B2DA22}">
      <dgm:prSet/>
      <dgm:spPr/>
      <dgm:t>
        <a:bodyPr/>
        <a:lstStyle/>
        <a:p>
          <a:endParaRPr lang="en-US"/>
        </a:p>
      </dgm:t>
    </dgm:pt>
    <dgm:pt modelId="{1E48E268-1ACC-48A8-A6FC-608213A71B3E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Analyze for evidence against Null Hypothesis</a:t>
          </a:r>
          <a:endParaRPr lang="en-US" dirty="0"/>
        </a:p>
      </dgm:t>
    </dgm:pt>
    <dgm:pt modelId="{503824B4-8C17-4D13-A4C5-C8A24A5AC199}" type="parTrans" cxnId="{7F4E1ECF-CF30-4566-9320-47B921495474}">
      <dgm:prSet/>
      <dgm:spPr/>
      <dgm:t>
        <a:bodyPr/>
        <a:lstStyle/>
        <a:p>
          <a:endParaRPr lang="en-US"/>
        </a:p>
      </dgm:t>
    </dgm:pt>
    <dgm:pt modelId="{C72BC438-006C-44E7-B611-8802C0408E43}" type="sibTrans" cxnId="{7F4E1ECF-CF30-4566-9320-47B921495474}">
      <dgm:prSet/>
      <dgm:spPr/>
      <dgm:t>
        <a:bodyPr/>
        <a:lstStyle/>
        <a:p>
          <a:endParaRPr lang="en-US"/>
        </a:p>
      </dgm:t>
    </dgm:pt>
    <dgm:pt modelId="{E0464B81-882A-44EC-B5AE-38F317FDC978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Accept or fail to accept Null Hypothesis based on significance level</a:t>
          </a:r>
          <a:endParaRPr lang="en-US" dirty="0"/>
        </a:p>
      </dgm:t>
    </dgm:pt>
    <dgm:pt modelId="{72D2B397-D1BA-48AD-A3C5-116A8455487E}" type="parTrans" cxnId="{2BCEFC94-BCF3-48AE-B7F3-73DB57E4A22D}">
      <dgm:prSet/>
      <dgm:spPr/>
      <dgm:t>
        <a:bodyPr/>
        <a:lstStyle/>
        <a:p>
          <a:endParaRPr lang="en-US"/>
        </a:p>
      </dgm:t>
    </dgm:pt>
    <dgm:pt modelId="{07416259-E870-4C04-884F-481BE2963EAE}" type="sibTrans" cxnId="{2BCEFC94-BCF3-48AE-B7F3-73DB57E4A22D}">
      <dgm:prSet/>
      <dgm:spPr/>
      <dgm:t>
        <a:bodyPr/>
        <a:lstStyle/>
        <a:p>
          <a:endParaRPr lang="en-US"/>
        </a:p>
      </dgm:t>
    </dgm:pt>
    <dgm:pt modelId="{321B4D0A-4DC3-4C85-9903-D0F2C1C73FA5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Alternative </a:t>
          </a:r>
          <a:r>
            <a:rPr lang="en-US" dirty="0" smtClean="0"/>
            <a:t>Hypothesis</a:t>
          </a:r>
          <a:endParaRPr lang="en-US" dirty="0"/>
        </a:p>
      </dgm:t>
    </dgm:pt>
    <dgm:pt modelId="{17B3CC95-63F5-496B-819D-25599D481EF2}" type="parTrans" cxnId="{C7CCBE81-41F9-421C-B454-63C667D670EF}">
      <dgm:prSet/>
      <dgm:spPr/>
      <dgm:t>
        <a:bodyPr/>
        <a:lstStyle/>
        <a:p>
          <a:endParaRPr lang="en-US"/>
        </a:p>
      </dgm:t>
    </dgm:pt>
    <dgm:pt modelId="{688BD325-6F90-49FD-A0D0-CF327DB3F7FA}" type="sibTrans" cxnId="{C7CCBE81-41F9-421C-B454-63C667D670EF}">
      <dgm:prSet/>
      <dgm:spPr/>
      <dgm:t>
        <a:bodyPr/>
        <a:lstStyle/>
        <a:p>
          <a:endParaRPr lang="en-US"/>
        </a:p>
      </dgm:t>
    </dgm:pt>
    <dgm:pt modelId="{E881785F-EDB2-458E-8B2B-069EA63A139C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Communicate Findings</a:t>
          </a:r>
          <a:endParaRPr lang="en-US" dirty="0"/>
        </a:p>
      </dgm:t>
    </dgm:pt>
    <dgm:pt modelId="{4C92BAE6-C22B-4DD9-A754-7A29935D0D42}" type="parTrans" cxnId="{419E3A0B-7B9C-425C-9009-3B16B701C4AB}">
      <dgm:prSet/>
      <dgm:spPr/>
      <dgm:t>
        <a:bodyPr/>
        <a:lstStyle/>
        <a:p>
          <a:endParaRPr lang="en-US"/>
        </a:p>
      </dgm:t>
    </dgm:pt>
    <dgm:pt modelId="{F3344F5C-C182-4642-80AF-FB28C77C94C0}" type="sibTrans" cxnId="{419E3A0B-7B9C-425C-9009-3B16B701C4AB}">
      <dgm:prSet/>
      <dgm:spPr/>
      <dgm:t>
        <a:bodyPr/>
        <a:lstStyle/>
        <a:p>
          <a:endParaRPr lang="en-US"/>
        </a:p>
      </dgm:t>
    </dgm:pt>
    <dgm:pt modelId="{758AA571-F3C9-4CDC-9469-9D6A62D9BCF0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P-value shows evidence against null Hypothesis</a:t>
          </a:r>
          <a:endParaRPr lang="en-US" dirty="0"/>
        </a:p>
      </dgm:t>
    </dgm:pt>
    <dgm:pt modelId="{5AD6D5C6-0C27-4A80-BC03-F5A83AB26044}" type="parTrans" cxnId="{EBA36B5D-890B-4874-890F-C52DAF956877}">
      <dgm:prSet/>
      <dgm:spPr/>
      <dgm:t>
        <a:bodyPr/>
        <a:lstStyle/>
        <a:p>
          <a:endParaRPr lang="en-US"/>
        </a:p>
      </dgm:t>
    </dgm:pt>
    <dgm:pt modelId="{2A2B0236-120A-4F7B-A739-7A624FE030E6}" type="sibTrans" cxnId="{EBA36B5D-890B-4874-890F-C52DAF956877}">
      <dgm:prSet/>
      <dgm:spPr/>
      <dgm:t>
        <a:bodyPr/>
        <a:lstStyle/>
        <a:p>
          <a:endParaRPr lang="en-US"/>
        </a:p>
      </dgm:t>
    </dgm:pt>
    <dgm:pt modelId="{29BE108A-557B-436C-A249-1801D18C6C06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Identify Test Statistic</a:t>
          </a:r>
          <a:endParaRPr lang="en-US" dirty="0"/>
        </a:p>
      </dgm:t>
    </dgm:pt>
    <dgm:pt modelId="{4B742242-C444-45FE-A829-3316DDC4AD15}" type="sibTrans" cxnId="{61F335A9-C303-4AAE-9C3E-6A9D91303852}">
      <dgm:prSet/>
      <dgm:spPr/>
      <dgm:t>
        <a:bodyPr/>
        <a:lstStyle/>
        <a:p>
          <a:endParaRPr lang="en-US"/>
        </a:p>
      </dgm:t>
    </dgm:pt>
    <dgm:pt modelId="{B7D01297-ABE7-4E0E-8221-9D5E80020B20}" type="parTrans" cxnId="{61F335A9-C303-4AAE-9C3E-6A9D91303852}">
      <dgm:prSet/>
      <dgm:spPr/>
      <dgm:t>
        <a:bodyPr/>
        <a:lstStyle/>
        <a:p>
          <a:endParaRPr lang="en-US"/>
        </a:p>
      </dgm:t>
    </dgm:pt>
    <dgm:pt modelId="{ACCF17C1-A958-4658-BCA1-8877D512D114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Test for Assumptions</a:t>
          </a:r>
          <a:endParaRPr lang="en-US" dirty="0"/>
        </a:p>
      </dgm:t>
    </dgm:pt>
    <dgm:pt modelId="{281FAD78-17D9-4805-8701-4BF4F491A570}" type="parTrans" cxnId="{0C8AA921-25E2-4F4F-A18C-B9B2BB9DF64F}">
      <dgm:prSet/>
      <dgm:spPr/>
      <dgm:t>
        <a:bodyPr/>
        <a:lstStyle/>
        <a:p>
          <a:endParaRPr lang="en-US"/>
        </a:p>
      </dgm:t>
    </dgm:pt>
    <dgm:pt modelId="{2212A5D6-04FA-4834-9967-B08DC17F6B84}" type="sibTrans" cxnId="{0C8AA921-25E2-4F4F-A18C-B9B2BB9DF64F}">
      <dgm:prSet/>
      <dgm:spPr/>
      <dgm:t>
        <a:bodyPr/>
        <a:lstStyle/>
        <a:p>
          <a:endParaRPr lang="en-US"/>
        </a:p>
      </dgm:t>
    </dgm:pt>
    <dgm:pt modelId="{E0B6BD92-EFFA-40F8-8F9F-6311E41C0A31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Shape of distribution - Normality</a:t>
          </a:r>
          <a:endParaRPr lang="en-US" dirty="0"/>
        </a:p>
      </dgm:t>
    </dgm:pt>
    <dgm:pt modelId="{43440210-E6B5-48F9-819E-FC50BBB52AFE}" type="parTrans" cxnId="{81DDD880-A649-489B-BD88-BA67DA7CF962}">
      <dgm:prSet/>
      <dgm:spPr/>
      <dgm:t>
        <a:bodyPr/>
        <a:lstStyle/>
        <a:p>
          <a:endParaRPr lang="en-US"/>
        </a:p>
      </dgm:t>
    </dgm:pt>
    <dgm:pt modelId="{25BA3D2D-841B-4118-BEEA-9EE95C40E688}" type="sibTrans" cxnId="{81DDD880-A649-489B-BD88-BA67DA7CF962}">
      <dgm:prSet/>
      <dgm:spPr/>
      <dgm:t>
        <a:bodyPr/>
        <a:lstStyle/>
        <a:p>
          <a:endParaRPr lang="en-US"/>
        </a:p>
      </dgm:t>
    </dgm:pt>
    <dgm:pt modelId="{C5285E69-A9F6-4257-A573-A8F711100021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Sampling method and Sample size</a:t>
          </a:r>
          <a:endParaRPr lang="en-US" dirty="0"/>
        </a:p>
      </dgm:t>
    </dgm:pt>
    <dgm:pt modelId="{833E9665-382D-4DD1-B389-0DE12C88A2AF}" type="parTrans" cxnId="{CD52B36D-A88A-4B58-B537-93CC232E8EE2}">
      <dgm:prSet/>
      <dgm:spPr/>
      <dgm:t>
        <a:bodyPr/>
        <a:lstStyle/>
        <a:p>
          <a:endParaRPr lang="en-US"/>
        </a:p>
      </dgm:t>
    </dgm:pt>
    <dgm:pt modelId="{9BA5A2D2-4C32-48BF-9AB3-6CDFE883BA6A}" type="sibTrans" cxnId="{CD52B36D-A88A-4B58-B537-93CC232E8EE2}">
      <dgm:prSet/>
      <dgm:spPr/>
      <dgm:t>
        <a:bodyPr/>
        <a:lstStyle/>
        <a:p>
          <a:endParaRPr lang="en-US"/>
        </a:p>
      </dgm:t>
    </dgm:pt>
    <dgm:pt modelId="{BE624A3E-6D5F-4A45-AA9C-260A85B85EDB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US" smtClean="0"/>
            <a:t>Level of Measurement of the variable</a:t>
          </a:r>
          <a:endParaRPr lang="en-US" dirty="0"/>
        </a:p>
      </dgm:t>
    </dgm:pt>
    <dgm:pt modelId="{83114868-201E-48ED-BE60-1758AE869FAB}" type="parTrans" cxnId="{EC57FB3A-0068-4A78-BC2E-A89AC0FD2677}">
      <dgm:prSet/>
      <dgm:spPr/>
      <dgm:t>
        <a:bodyPr/>
        <a:lstStyle/>
        <a:p>
          <a:endParaRPr lang="en-US"/>
        </a:p>
      </dgm:t>
    </dgm:pt>
    <dgm:pt modelId="{F6D27359-7B97-47F7-BFC1-FF5AF5F61C8B}" type="sibTrans" cxnId="{EC57FB3A-0068-4A78-BC2E-A89AC0FD2677}">
      <dgm:prSet/>
      <dgm:spPr/>
      <dgm:t>
        <a:bodyPr/>
        <a:lstStyle/>
        <a:p>
          <a:endParaRPr lang="en-US"/>
        </a:p>
      </dgm:t>
    </dgm:pt>
    <dgm:pt modelId="{4ED46DEC-8E6E-4774-9538-FDB89C72D107}" type="pres">
      <dgm:prSet presAssocID="{4F6C6A28-CC57-45C3-B713-68F2EFC8A4E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C3B9368-5ADB-4C0E-9AD7-B58370BB1ECC}" type="pres">
      <dgm:prSet presAssocID="{E881785F-EDB2-458E-8B2B-069EA63A139C}" presName="boxAndChildren" presStyleCnt="0"/>
      <dgm:spPr/>
    </dgm:pt>
    <dgm:pt modelId="{6410EE33-B53E-4E89-AD89-2F9AFEDF13EB}" type="pres">
      <dgm:prSet presAssocID="{E881785F-EDB2-458E-8B2B-069EA63A139C}" presName="parentTextBox" presStyleLbl="alignNode1" presStyleIdx="0" presStyleCnt="5"/>
      <dgm:spPr/>
      <dgm:t>
        <a:bodyPr/>
        <a:lstStyle/>
        <a:p>
          <a:endParaRPr lang="en-US"/>
        </a:p>
      </dgm:t>
    </dgm:pt>
    <dgm:pt modelId="{912DA755-B2BB-43DF-90A6-1536AC24F105}" type="pres">
      <dgm:prSet presAssocID="{E881785F-EDB2-458E-8B2B-069EA63A139C}" presName="descendantBox" presStyleLbl="bgAccFollowNode1" presStyleIdx="0" presStyleCnt="5"/>
      <dgm:spPr/>
      <dgm:t>
        <a:bodyPr/>
        <a:lstStyle/>
        <a:p>
          <a:endParaRPr lang="en-US"/>
        </a:p>
      </dgm:t>
    </dgm:pt>
    <dgm:pt modelId="{D363C9AE-F9E5-4529-8903-62A1289DEA38}" type="pres">
      <dgm:prSet presAssocID="{C72BC438-006C-44E7-B611-8802C0408E43}" presName="sp" presStyleCnt="0"/>
      <dgm:spPr/>
    </dgm:pt>
    <dgm:pt modelId="{E2CC698D-40A5-45F6-9956-D8D16CB1108D}" type="pres">
      <dgm:prSet presAssocID="{1E48E268-1ACC-48A8-A6FC-608213A71B3E}" presName="arrowAndChildren" presStyleCnt="0"/>
      <dgm:spPr/>
    </dgm:pt>
    <dgm:pt modelId="{CA4476E2-2FAD-4307-958F-CEA7D26DD077}" type="pres">
      <dgm:prSet presAssocID="{1E48E268-1ACC-48A8-A6FC-608213A71B3E}" presName="parentTextArrow" presStyleLbl="node1" presStyleIdx="0" presStyleCnt="0"/>
      <dgm:spPr/>
      <dgm:t>
        <a:bodyPr/>
        <a:lstStyle/>
        <a:p>
          <a:endParaRPr lang="en-US"/>
        </a:p>
      </dgm:t>
    </dgm:pt>
    <dgm:pt modelId="{4BA5069F-5D86-4C7B-B21A-8950B2C3A6A5}" type="pres">
      <dgm:prSet presAssocID="{1E48E268-1ACC-48A8-A6FC-608213A71B3E}" presName="arrow" presStyleLbl="alignNode1" presStyleIdx="1" presStyleCnt="5"/>
      <dgm:spPr/>
      <dgm:t>
        <a:bodyPr/>
        <a:lstStyle/>
        <a:p>
          <a:endParaRPr lang="en-US"/>
        </a:p>
      </dgm:t>
    </dgm:pt>
    <dgm:pt modelId="{BE11045B-F775-424D-828A-F6E7EB4E7186}" type="pres">
      <dgm:prSet presAssocID="{1E48E268-1ACC-48A8-A6FC-608213A71B3E}" presName="descendantArrow" presStyleLbl="bgAccFollowNode1" presStyleIdx="1" presStyleCnt="5"/>
      <dgm:spPr/>
      <dgm:t>
        <a:bodyPr/>
        <a:lstStyle/>
        <a:p>
          <a:endParaRPr lang="en-US"/>
        </a:p>
      </dgm:t>
    </dgm:pt>
    <dgm:pt modelId="{AC4486F0-455E-4BF5-B201-02BCE7C6FB60}" type="pres">
      <dgm:prSet presAssocID="{4B742242-C444-45FE-A829-3316DDC4AD15}" presName="sp" presStyleCnt="0"/>
      <dgm:spPr/>
    </dgm:pt>
    <dgm:pt modelId="{B76EACBF-1C7D-48E3-A1DB-6F3B25295177}" type="pres">
      <dgm:prSet presAssocID="{29BE108A-557B-436C-A249-1801D18C6C06}" presName="arrowAndChildren" presStyleCnt="0"/>
      <dgm:spPr/>
    </dgm:pt>
    <dgm:pt modelId="{8F2DC8F7-2969-4E54-8404-1322F16C0762}" type="pres">
      <dgm:prSet presAssocID="{29BE108A-557B-436C-A249-1801D18C6C06}" presName="parentTextArrow" presStyleLbl="node1" presStyleIdx="0" presStyleCnt="0"/>
      <dgm:spPr/>
      <dgm:t>
        <a:bodyPr/>
        <a:lstStyle/>
        <a:p>
          <a:endParaRPr lang="en-US"/>
        </a:p>
      </dgm:t>
    </dgm:pt>
    <dgm:pt modelId="{B572971A-69E2-4612-9AE9-2D297FC1D105}" type="pres">
      <dgm:prSet presAssocID="{29BE108A-557B-436C-A249-1801D18C6C06}" presName="arrow" presStyleLbl="alignNode1" presStyleIdx="2" presStyleCnt="5"/>
      <dgm:spPr/>
      <dgm:t>
        <a:bodyPr/>
        <a:lstStyle/>
        <a:p>
          <a:endParaRPr lang="en-US"/>
        </a:p>
      </dgm:t>
    </dgm:pt>
    <dgm:pt modelId="{9B56BC1C-DD08-4C02-A4B7-C2C2F8FB002B}" type="pres">
      <dgm:prSet presAssocID="{29BE108A-557B-436C-A249-1801D18C6C06}" presName="descendantArrow" presStyleLbl="bgAccFollowNode1" presStyleIdx="2" presStyleCnt="5"/>
      <dgm:spPr/>
      <dgm:t>
        <a:bodyPr/>
        <a:lstStyle/>
        <a:p>
          <a:endParaRPr lang="en-US"/>
        </a:p>
      </dgm:t>
    </dgm:pt>
    <dgm:pt modelId="{4092F043-CF47-45EE-AD13-6F7EE8F06000}" type="pres">
      <dgm:prSet presAssocID="{2212A5D6-04FA-4834-9967-B08DC17F6B84}" presName="sp" presStyleCnt="0"/>
      <dgm:spPr/>
    </dgm:pt>
    <dgm:pt modelId="{2680B18D-520A-44C0-983C-D30B70BCFE01}" type="pres">
      <dgm:prSet presAssocID="{ACCF17C1-A958-4658-BCA1-8877D512D114}" presName="arrowAndChildren" presStyleCnt="0"/>
      <dgm:spPr/>
    </dgm:pt>
    <dgm:pt modelId="{2561757A-743F-441D-B666-76B52DD89CED}" type="pres">
      <dgm:prSet presAssocID="{ACCF17C1-A958-4658-BCA1-8877D512D114}" presName="parentTextArrow" presStyleLbl="node1" presStyleIdx="0" presStyleCnt="0"/>
      <dgm:spPr/>
      <dgm:t>
        <a:bodyPr/>
        <a:lstStyle/>
        <a:p>
          <a:endParaRPr lang="en-US"/>
        </a:p>
      </dgm:t>
    </dgm:pt>
    <dgm:pt modelId="{B7EFF0F7-9CB2-4EFC-93FE-E035CF3C6BBC}" type="pres">
      <dgm:prSet presAssocID="{ACCF17C1-A958-4658-BCA1-8877D512D114}" presName="arrow" presStyleLbl="alignNode1" presStyleIdx="3" presStyleCnt="5"/>
      <dgm:spPr/>
      <dgm:t>
        <a:bodyPr/>
        <a:lstStyle/>
        <a:p>
          <a:endParaRPr lang="en-US"/>
        </a:p>
      </dgm:t>
    </dgm:pt>
    <dgm:pt modelId="{A7E4FB2B-2005-490E-837F-29AF2DC337E9}" type="pres">
      <dgm:prSet presAssocID="{ACCF17C1-A958-4658-BCA1-8877D512D114}" presName="descendantArrow" presStyleLbl="bgAccFollowNode1" presStyleIdx="3" presStyleCnt="5"/>
      <dgm:spPr/>
      <dgm:t>
        <a:bodyPr/>
        <a:lstStyle/>
        <a:p>
          <a:endParaRPr lang="en-US"/>
        </a:p>
      </dgm:t>
    </dgm:pt>
    <dgm:pt modelId="{119EA7EE-880B-438D-A620-F0E6FE5A5EB8}" type="pres">
      <dgm:prSet presAssocID="{EA5182FC-59DD-4562-8F1A-90A1CB9418ED}" presName="sp" presStyleCnt="0"/>
      <dgm:spPr/>
    </dgm:pt>
    <dgm:pt modelId="{2BD7A605-778D-45AC-B1EE-02534FA84DF0}" type="pres">
      <dgm:prSet presAssocID="{355E3FB0-4D90-4432-AF57-930C91099418}" presName="arrowAndChildren" presStyleCnt="0"/>
      <dgm:spPr/>
    </dgm:pt>
    <dgm:pt modelId="{6829E04E-CDE8-4E62-949B-BD9655AB514B}" type="pres">
      <dgm:prSet presAssocID="{355E3FB0-4D90-4432-AF57-930C91099418}" presName="parentTextArrow" presStyleLbl="node1" presStyleIdx="0" presStyleCnt="0"/>
      <dgm:spPr/>
      <dgm:t>
        <a:bodyPr/>
        <a:lstStyle/>
        <a:p>
          <a:endParaRPr lang="en-US"/>
        </a:p>
      </dgm:t>
    </dgm:pt>
    <dgm:pt modelId="{B0EECA9C-951C-4D9E-8CEE-394BCB22CEF0}" type="pres">
      <dgm:prSet presAssocID="{355E3FB0-4D90-4432-AF57-930C91099418}" presName="arrow" presStyleLbl="alignNode1" presStyleIdx="4" presStyleCnt="5" custScaleX="101331" custScaleY="116187"/>
      <dgm:spPr/>
      <dgm:t>
        <a:bodyPr/>
        <a:lstStyle/>
        <a:p>
          <a:endParaRPr lang="en-US"/>
        </a:p>
      </dgm:t>
    </dgm:pt>
    <dgm:pt modelId="{74B3C4B7-20AD-4945-8126-5056D9CFA6CE}" type="pres">
      <dgm:prSet presAssocID="{355E3FB0-4D90-4432-AF57-930C91099418}" presName="descendantArrow" presStyleLbl="bgAccFollowNode1" presStyleIdx="4" presStyleCnt="5" custScaleY="122316"/>
      <dgm:spPr/>
      <dgm:t>
        <a:bodyPr/>
        <a:lstStyle/>
        <a:p>
          <a:endParaRPr lang="en-US"/>
        </a:p>
      </dgm:t>
    </dgm:pt>
  </dgm:ptLst>
  <dgm:cxnLst>
    <dgm:cxn modelId="{D5BF9341-2729-421D-B194-5A902D945126}" type="presOf" srcId="{E881785F-EDB2-458E-8B2B-069EA63A139C}" destId="{6410EE33-B53E-4E89-AD89-2F9AFEDF13EB}" srcOrd="0" destOrd="0" presId="urn:microsoft.com/office/officeart/2016/7/layout/VerticalDownArrowProcess"/>
    <dgm:cxn modelId="{419E3A0B-7B9C-425C-9009-3B16B701C4AB}" srcId="{4F6C6A28-CC57-45C3-B713-68F2EFC8A4E6}" destId="{E881785F-EDB2-458E-8B2B-069EA63A139C}" srcOrd="4" destOrd="0" parTransId="{4C92BAE6-C22B-4DD9-A754-7A29935D0D42}" sibTransId="{F3344F5C-C182-4642-80AF-FB28C77C94C0}"/>
    <dgm:cxn modelId="{B27F0AE5-D875-43F4-96FC-12B0B6B2DA22}" srcId="{29BE108A-557B-436C-A249-1801D18C6C06}" destId="{52E90D9B-A451-4ECB-A988-65D7E0721C56}" srcOrd="0" destOrd="0" parTransId="{57B5EEEF-B9CF-4B12-A6F2-2653CE0F1AAB}" sibTransId="{167C8509-3D1F-4C9D-9F18-AC084954BA2F}"/>
    <dgm:cxn modelId="{C7CCBE81-41F9-421C-B454-63C667D670EF}" srcId="{355E3FB0-4D90-4432-AF57-930C91099418}" destId="{321B4D0A-4DC3-4C85-9903-D0F2C1C73FA5}" srcOrd="1" destOrd="0" parTransId="{17B3CC95-63F5-496B-819D-25599D481EF2}" sibTransId="{688BD325-6F90-49FD-A0D0-CF327DB3F7FA}"/>
    <dgm:cxn modelId="{687C8DF9-4991-46C7-834F-6D1D95D3651D}" type="presOf" srcId="{ACCF17C1-A958-4658-BCA1-8877D512D114}" destId="{B7EFF0F7-9CB2-4EFC-93FE-E035CF3C6BBC}" srcOrd="1" destOrd="0" presId="urn:microsoft.com/office/officeart/2016/7/layout/VerticalDownArrowProcess"/>
    <dgm:cxn modelId="{7F4E1ECF-CF30-4566-9320-47B921495474}" srcId="{4F6C6A28-CC57-45C3-B713-68F2EFC8A4E6}" destId="{1E48E268-1ACC-48A8-A6FC-608213A71B3E}" srcOrd="3" destOrd="0" parTransId="{503824B4-8C17-4D13-A4C5-C8A24A5AC199}" sibTransId="{C72BC438-006C-44E7-B611-8802C0408E43}"/>
    <dgm:cxn modelId="{12443457-0F78-402C-9DBB-1014085FAA6D}" srcId="{355E3FB0-4D90-4432-AF57-930C91099418}" destId="{884B8657-D33D-4E0A-A824-0AE8F0C858C3}" srcOrd="0" destOrd="0" parTransId="{8623F71C-0BFC-4ACC-AB4E-990BE1864E4C}" sibTransId="{4A8341CC-F999-4B28-8D1C-55B370158749}"/>
    <dgm:cxn modelId="{EC57FB3A-0068-4A78-BC2E-A89AC0FD2677}" srcId="{ACCF17C1-A958-4658-BCA1-8877D512D114}" destId="{BE624A3E-6D5F-4A45-AA9C-260A85B85EDB}" srcOrd="1" destOrd="0" parTransId="{83114868-201E-48ED-BE60-1758AE869FAB}" sibTransId="{F6D27359-7B97-47F7-BFC1-FF5AF5F61C8B}"/>
    <dgm:cxn modelId="{CA5ED297-518A-4B79-AE2C-7D07B73CCB7C}" type="presOf" srcId="{355E3FB0-4D90-4432-AF57-930C91099418}" destId="{B0EECA9C-951C-4D9E-8CEE-394BCB22CEF0}" srcOrd="1" destOrd="0" presId="urn:microsoft.com/office/officeart/2016/7/layout/VerticalDownArrowProcess"/>
    <dgm:cxn modelId="{8CB49F4C-3138-4A97-B23F-27F73121799C}" type="presOf" srcId="{E0464B81-882A-44EC-B5AE-38F317FDC978}" destId="{912DA755-B2BB-43DF-90A6-1536AC24F105}" srcOrd="0" destOrd="0" presId="urn:microsoft.com/office/officeart/2016/7/layout/VerticalDownArrowProcess"/>
    <dgm:cxn modelId="{81DDD880-A649-489B-BD88-BA67DA7CF962}" srcId="{ACCF17C1-A958-4658-BCA1-8877D512D114}" destId="{E0B6BD92-EFFA-40F8-8F9F-6311E41C0A31}" srcOrd="0" destOrd="0" parTransId="{43440210-E6B5-48F9-819E-FC50BBB52AFE}" sibTransId="{25BA3D2D-841B-4118-BEEA-9EE95C40E688}"/>
    <dgm:cxn modelId="{E6FD9D30-08E6-4352-ACC1-0B5B56432B92}" type="presOf" srcId="{1E48E268-1ACC-48A8-A6FC-608213A71B3E}" destId="{CA4476E2-2FAD-4307-958F-CEA7D26DD077}" srcOrd="0" destOrd="0" presId="urn:microsoft.com/office/officeart/2016/7/layout/VerticalDownArrowProcess"/>
    <dgm:cxn modelId="{C6CFBCD5-2979-4C46-88D8-D38F396C2F7F}" type="presOf" srcId="{4F6C6A28-CC57-45C3-B713-68F2EFC8A4E6}" destId="{4ED46DEC-8E6E-4774-9538-FDB89C72D107}" srcOrd="0" destOrd="0" presId="urn:microsoft.com/office/officeart/2016/7/layout/VerticalDownArrowProcess"/>
    <dgm:cxn modelId="{06922CBC-983B-4168-AD13-680910645358}" type="presOf" srcId="{C5285E69-A9F6-4257-A573-A8F711100021}" destId="{A7E4FB2B-2005-490E-837F-29AF2DC337E9}" srcOrd="0" destOrd="2" presId="urn:microsoft.com/office/officeart/2016/7/layout/VerticalDownArrowProcess"/>
    <dgm:cxn modelId="{0C8AA921-25E2-4F4F-A18C-B9B2BB9DF64F}" srcId="{4F6C6A28-CC57-45C3-B713-68F2EFC8A4E6}" destId="{ACCF17C1-A958-4658-BCA1-8877D512D114}" srcOrd="1" destOrd="0" parTransId="{281FAD78-17D9-4805-8701-4BF4F491A570}" sibTransId="{2212A5D6-04FA-4834-9967-B08DC17F6B84}"/>
    <dgm:cxn modelId="{4E1C1E62-AAB4-4D64-9A5E-E38D6806E6D1}" type="presOf" srcId="{ACCF17C1-A958-4658-BCA1-8877D512D114}" destId="{2561757A-743F-441D-B666-76B52DD89CED}" srcOrd="0" destOrd="0" presId="urn:microsoft.com/office/officeart/2016/7/layout/VerticalDownArrowProcess"/>
    <dgm:cxn modelId="{DA971D6A-5567-4A9B-8E0A-096DF171BA6C}" type="presOf" srcId="{321B4D0A-4DC3-4C85-9903-D0F2C1C73FA5}" destId="{74B3C4B7-20AD-4945-8126-5056D9CFA6CE}" srcOrd="0" destOrd="1" presId="urn:microsoft.com/office/officeart/2016/7/layout/VerticalDownArrowProcess"/>
    <dgm:cxn modelId="{2BCEFC94-BCF3-48AE-B7F3-73DB57E4A22D}" srcId="{E881785F-EDB2-458E-8B2B-069EA63A139C}" destId="{E0464B81-882A-44EC-B5AE-38F317FDC978}" srcOrd="0" destOrd="0" parTransId="{72D2B397-D1BA-48AD-A3C5-116A8455487E}" sibTransId="{07416259-E870-4C04-884F-481BE2963EAE}"/>
    <dgm:cxn modelId="{99DC9D53-D889-4336-B2B1-C028B7E2996A}" type="presOf" srcId="{884B8657-D33D-4E0A-A824-0AE8F0C858C3}" destId="{74B3C4B7-20AD-4945-8126-5056D9CFA6CE}" srcOrd="0" destOrd="0" presId="urn:microsoft.com/office/officeart/2016/7/layout/VerticalDownArrowProcess"/>
    <dgm:cxn modelId="{08E93F48-54FB-4FFB-A08A-833A8D3B3F53}" type="presOf" srcId="{29BE108A-557B-436C-A249-1801D18C6C06}" destId="{8F2DC8F7-2969-4E54-8404-1322F16C0762}" srcOrd="0" destOrd="0" presId="urn:microsoft.com/office/officeart/2016/7/layout/VerticalDownArrowProcess"/>
    <dgm:cxn modelId="{CED8B64B-E281-44E4-9A04-0291B6DE6555}" type="presOf" srcId="{52E90D9B-A451-4ECB-A988-65D7E0721C56}" destId="{9B56BC1C-DD08-4C02-A4B7-C2C2F8FB002B}" srcOrd="0" destOrd="0" presId="urn:microsoft.com/office/officeart/2016/7/layout/VerticalDownArrowProcess"/>
    <dgm:cxn modelId="{82CF21C4-BDA5-490F-B2D7-62BC0598139E}" type="presOf" srcId="{E0B6BD92-EFFA-40F8-8F9F-6311E41C0A31}" destId="{A7E4FB2B-2005-490E-837F-29AF2DC337E9}" srcOrd="0" destOrd="0" presId="urn:microsoft.com/office/officeart/2016/7/layout/VerticalDownArrowProcess"/>
    <dgm:cxn modelId="{F943E728-6AE2-42CA-BC6C-15AF359C08D0}" type="presOf" srcId="{29BE108A-557B-436C-A249-1801D18C6C06}" destId="{B572971A-69E2-4612-9AE9-2D297FC1D105}" srcOrd="1" destOrd="0" presId="urn:microsoft.com/office/officeart/2016/7/layout/VerticalDownArrowProcess"/>
    <dgm:cxn modelId="{A493BC35-3976-4454-85CE-56D0C1AA1E9C}" type="presOf" srcId="{1E48E268-1ACC-48A8-A6FC-608213A71B3E}" destId="{4BA5069F-5D86-4C7B-B21A-8950B2C3A6A5}" srcOrd="1" destOrd="0" presId="urn:microsoft.com/office/officeart/2016/7/layout/VerticalDownArrowProcess"/>
    <dgm:cxn modelId="{6CA20A76-7CD6-41F0-A455-823A073B74AD}" type="presOf" srcId="{BE624A3E-6D5F-4A45-AA9C-260A85B85EDB}" destId="{A7E4FB2B-2005-490E-837F-29AF2DC337E9}" srcOrd="0" destOrd="1" presId="urn:microsoft.com/office/officeart/2016/7/layout/VerticalDownArrowProcess"/>
    <dgm:cxn modelId="{CD52B36D-A88A-4B58-B537-93CC232E8EE2}" srcId="{ACCF17C1-A958-4658-BCA1-8877D512D114}" destId="{C5285E69-A9F6-4257-A573-A8F711100021}" srcOrd="2" destOrd="0" parTransId="{833E9665-382D-4DD1-B389-0DE12C88A2AF}" sibTransId="{9BA5A2D2-4C32-48BF-9AB3-6CDFE883BA6A}"/>
    <dgm:cxn modelId="{7E4EB123-75CA-4297-B0A8-05D58FE8FD31}" type="presOf" srcId="{355E3FB0-4D90-4432-AF57-930C91099418}" destId="{6829E04E-CDE8-4E62-949B-BD9655AB514B}" srcOrd="0" destOrd="0" presId="urn:microsoft.com/office/officeart/2016/7/layout/VerticalDownArrowProcess"/>
    <dgm:cxn modelId="{42794DE9-1B5C-4826-8B43-12DC541240EC}" type="presOf" srcId="{758AA571-F3C9-4CDC-9469-9D6A62D9BCF0}" destId="{BE11045B-F775-424D-828A-F6E7EB4E7186}" srcOrd="0" destOrd="0" presId="urn:microsoft.com/office/officeart/2016/7/layout/VerticalDownArrowProcess"/>
    <dgm:cxn modelId="{EBA36B5D-890B-4874-890F-C52DAF956877}" srcId="{1E48E268-1ACC-48A8-A6FC-608213A71B3E}" destId="{758AA571-F3C9-4CDC-9469-9D6A62D9BCF0}" srcOrd="0" destOrd="0" parTransId="{5AD6D5C6-0C27-4A80-BC03-F5A83AB26044}" sibTransId="{2A2B0236-120A-4F7B-A739-7A624FE030E6}"/>
    <dgm:cxn modelId="{61F335A9-C303-4AAE-9C3E-6A9D91303852}" srcId="{4F6C6A28-CC57-45C3-B713-68F2EFC8A4E6}" destId="{29BE108A-557B-436C-A249-1801D18C6C06}" srcOrd="2" destOrd="0" parTransId="{B7D01297-ABE7-4E0E-8221-9D5E80020B20}" sibTransId="{4B742242-C444-45FE-A829-3316DDC4AD15}"/>
    <dgm:cxn modelId="{47AF1776-8C01-4A97-898E-74CBDC175268}" srcId="{4F6C6A28-CC57-45C3-B713-68F2EFC8A4E6}" destId="{355E3FB0-4D90-4432-AF57-930C91099418}" srcOrd="0" destOrd="0" parTransId="{CA8FC44E-2FD4-4562-A558-A0BA15E02677}" sibTransId="{EA5182FC-59DD-4562-8F1A-90A1CB9418ED}"/>
    <dgm:cxn modelId="{0484331F-505D-4202-87D4-D38AB0D99673}" type="presParOf" srcId="{4ED46DEC-8E6E-4774-9538-FDB89C72D107}" destId="{9C3B9368-5ADB-4C0E-9AD7-B58370BB1ECC}" srcOrd="0" destOrd="0" presId="urn:microsoft.com/office/officeart/2016/7/layout/VerticalDownArrowProcess"/>
    <dgm:cxn modelId="{36C94821-8155-4BFA-B03D-D841F50DBC85}" type="presParOf" srcId="{9C3B9368-5ADB-4C0E-9AD7-B58370BB1ECC}" destId="{6410EE33-B53E-4E89-AD89-2F9AFEDF13EB}" srcOrd="0" destOrd="0" presId="urn:microsoft.com/office/officeart/2016/7/layout/VerticalDownArrowProcess"/>
    <dgm:cxn modelId="{EBAAF7F3-496D-4865-929E-0A5EC875E941}" type="presParOf" srcId="{9C3B9368-5ADB-4C0E-9AD7-B58370BB1ECC}" destId="{912DA755-B2BB-43DF-90A6-1536AC24F105}" srcOrd="1" destOrd="0" presId="urn:microsoft.com/office/officeart/2016/7/layout/VerticalDownArrowProcess"/>
    <dgm:cxn modelId="{A536E91C-B095-4AF5-B011-7B0A90870F13}" type="presParOf" srcId="{4ED46DEC-8E6E-4774-9538-FDB89C72D107}" destId="{D363C9AE-F9E5-4529-8903-62A1289DEA38}" srcOrd="1" destOrd="0" presId="urn:microsoft.com/office/officeart/2016/7/layout/VerticalDownArrowProcess"/>
    <dgm:cxn modelId="{79752136-635D-4CB7-A430-89D7B4B0E3E2}" type="presParOf" srcId="{4ED46DEC-8E6E-4774-9538-FDB89C72D107}" destId="{E2CC698D-40A5-45F6-9956-D8D16CB1108D}" srcOrd="2" destOrd="0" presId="urn:microsoft.com/office/officeart/2016/7/layout/VerticalDownArrowProcess"/>
    <dgm:cxn modelId="{25B6A906-3FBF-46BA-92C8-8085C20ED7FB}" type="presParOf" srcId="{E2CC698D-40A5-45F6-9956-D8D16CB1108D}" destId="{CA4476E2-2FAD-4307-958F-CEA7D26DD077}" srcOrd="0" destOrd="0" presId="urn:microsoft.com/office/officeart/2016/7/layout/VerticalDownArrowProcess"/>
    <dgm:cxn modelId="{43CDAD05-9B46-4D71-8C9A-CBC8C63A999E}" type="presParOf" srcId="{E2CC698D-40A5-45F6-9956-D8D16CB1108D}" destId="{4BA5069F-5D86-4C7B-B21A-8950B2C3A6A5}" srcOrd="1" destOrd="0" presId="urn:microsoft.com/office/officeart/2016/7/layout/VerticalDownArrowProcess"/>
    <dgm:cxn modelId="{94EC1B87-2964-48AD-9156-E8AC8C85AA67}" type="presParOf" srcId="{E2CC698D-40A5-45F6-9956-D8D16CB1108D}" destId="{BE11045B-F775-424D-828A-F6E7EB4E7186}" srcOrd="2" destOrd="0" presId="urn:microsoft.com/office/officeart/2016/7/layout/VerticalDownArrowProcess"/>
    <dgm:cxn modelId="{9436589C-752D-4AD7-96A6-5F3B0E5EFF67}" type="presParOf" srcId="{4ED46DEC-8E6E-4774-9538-FDB89C72D107}" destId="{AC4486F0-455E-4BF5-B201-02BCE7C6FB60}" srcOrd="3" destOrd="0" presId="urn:microsoft.com/office/officeart/2016/7/layout/VerticalDownArrowProcess"/>
    <dgm:cxn modelId="{8D2DAA38-FA6C-4A13-A688-808BE82F0961}" type="presParOf" srcId="{4ED46DEC-8E6E-4774-9538-FDB89C72D107}" destId="{B76EACBF-1C7D-48E3-A1DB-6F3B25295177}" srcOrd="4" destOrd="0" presId="urn:microsoft.com/office/officeart/2016/7/layout/VerticalDownArrowProcess"/>
    <dgm:cxn modelId="{B9B715EB-2D42-44F6-AC30-C0AF73EE6CB8}" type="presParOf" srcId="{B76EACBF-1C7D-48E3-A1DB-6F3B25295177}" destId="{8F2DC8F7-2969-4E54-8404-1322F16C0762}" srcOrd="0" destOrd="0" presId="urn:microsoft.com/office/officeart/2016/7/layout/VerticalDownArrowProcess"/>
    <dgm:cxn modelId="{17A1FF52-6C09-4011-9C1A-3F90327C0F40}" type="presParOf" srcId="{B76EACBF-1C7D-48E3-A1DB-6F3B25295177}" destId="{B572971A-69E2-4612-9AE9-2D297FC1D105}" srcOrd="1" destOrd="0" presId="urn:microsoft.com/office/officeart/2016/7/layout/VerticalDownArrowProcess"/>
    <dgm:cxn modelId="{FB62BC30-8711-4A60-9F8C-78E44791FA17}" type="presParOf" srcId="{B76EACBF-1C7D-48E3-A1DB-6F3B25295177}" destId="{9B56BC1C-DD08-4C02-A4B7-C2C2F8FB002B}" srcOrd="2" destOrd="0" presId="urn:microsoft.com/office/officeart/2016/7/layout/VerticalDownArrowProcess"/>
    <dgm:cxn modelId="{13CEF457-2768-4076-9645-D8A32FFB347E}" type="presParOf" srcId="{4ED46DEC-8E6E-4774-9538-FDB89C72D107}" destId="{4092F043-CF47-45EE-AD13-6F7EE8F06000}" srcOrd="5" destOrd="0" presId="urn:microsoft.com/office/officeart/2016/7/layout/VerticalDownArrowProcess"/>
    <dgm:cxn modelId="{9EDE7EB8-A628-4CCB-959F-DD2366D0736E}" type="presParOf" srcId="{4ED46DEC-8E6E-4774-9538-FDB89C72D107}" destId="{2680B18D-520A-44C0-983C-D30B70BCFE01}" srcOrd="6" destOrd="0" presId="urn:microsoft.com/office/officeart/2016/7/layout/VerticalDownArrowProcess"/>
    <dgm:cxn modelId="{AB8C46BD-FB7A-411F-A47D-C18845F210B7}" type="presParOf" srcId="{2680B18D-520A-44C0-983C-D30B70BCFE01}" destId="{2561757A-743F-441D-B666-76B52DD89CED}" srcOrd="0" destOrd="0" presId="urn:microsoft.com/office/officeart/2016/7/layout/VerticalDownArrowProcess"/>
    <dgm:cxn modelId="{6CC51F19-9FE9-46B7-A47A-E95FD44FC824}" type="presParOf" srcId="{2680B18D-520A-44C0-983C-D30B70BCFE01}" destId="{B7EFF0F7-9CB2-4EFC-93FE-E035CF3C6BBC}" srcOrd="1" destOrd="0" presId="urn:microsoft.com/office/officeart/2016/7/layout/VerticalDownArrowProcess"/>
    <dgm:cxn modelId="{B4E6C5EF-873B-4619-9349-D65FD095D931}" type="presParOf" srcId="{2680B18D-520A-44C0-983C-D30B70BCFE01}" destId="{A7E4FB2B-2005-490E-837F-29AF2DC337E9}" srcOrd="2" destOrd="0" presId="urn:microsoft.com/office/officeart/2016/7/layout/VerticalDownArrowProcess"/>
    <dgm:cxn modelId="{E9BF4A95-C07C-4133-B1BE-9B30B65FA677}" type="presParOf" srcId="{4ED46DEC-8E6E-4774-9538-FDB89C72D107}" destId="{119EA7EE-880B-438D-A620-F0E6FE5A5EB8}" srcOrd="7" destOrd="0" presId="urn:microsoft.com/office/officeart/2016/7/layout/VerticalDownArrowProcess"/>
    <dgm:cxn modelId="{11F776D9-5A14-45F2-A825-EC827FA10F0E}" type="presParOf" srcId="{4ED46DEC-8E6E-4774-9538-FDB89C72D107}" destId="{2BD7A605-778D-45AC-B1EE-02534FA84DF0}" srcOrd="8" destOrd="0" presId="urn:microsoft.com/office/officeart/2016/7/layout/VerticalDownArrowProcess"/>
    <dgm:cxn modelId="{F6D33F9B-5377-4C53-968C-A9ED085A2C19}" type="presParOf" srcId="{2BD7A605-778D-45AC-B1EE-02534FA84DF0}" destId="{6829E04E-CDE8-4E62-949B-BD9655AB514B}" srcOrd="0" destOrd="0" presId="urn:microsoft.com/office/officeart/2016/7/layout/VerticalDownArrowProcess"/>
    <dgm:cxn modelId="{F0E39F8C-1FD9-44A1-937E-EE08E5F73EED}" type="presParOf" srcId="{2BD7A605-778D-45AC-B1EE-02534FA84DF0}" destId="{B0EECA9C-951C-4D9E-8CEE-394BCB22CEF0}" srcOrd="1" destOrd="0" presId="urn:microsoft.com/office/officeart/2016/7/layout/VerticalDownArrowProcess"/>
    <dgm:cxn modelId="{4C8A049E-887D-4B70-9A40-DA9DFA05EA5A}" type="presParOf" srcId="{2BD7A605-778D-45AC-B1EE-02534FA84DF0}" destId="{74B3C4B7-20AD-4945-8126-5056D9CFA6CE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10EE33-B53E-4E89-AD89-2F9AFEDF13EB}">
      <dsp:nvSpPr>
        <dsp:cNvPr id="0" name=""/>
        <dsp:cNvSpPr/>
      </dsp:nvSpPr>
      <dsp:spPr>
        <a:xfrm>
          <a:off x="0" y="4166739"/>
          <a:ext cx="2679429" cy="656456"/>
        </a:xfrm>
        <a:prstGeom prst="rect">
          <a:avLst/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61" tIns="113792" rIns="190561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Communicate Findings</a:t>
          </a:r>
          <a:endParaRPr lang="en-US" sz="1600" kern="1200" dirty="0"/>
        </a:p>
      </dsp:txBody>
      <dsp:txXfrm>
        <a:off x="0" y="4166739"/>
        <a:ext cx="2679429" cy="656456"/>
      </dsp:txXfrm>
    </dsp:sp>
    <dsp:sp modelId="{912DA755-B2BB-43DF-90A6-1536AC24F105}">
      <dsp:nvSpPr>
        <dsp:cNvPr id="0" name=""/>
        <dsp:cNvSpPr/>
      </dsp:nvSpPr>
      <dsp:spPr>
        <a:xfrm>
          <a:off x="2679429" y="4166739"/>
          <a:ext cx="8038289" cy="656456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054" tIns="139700" rIns="163054" bIns="13970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Accept or fail to accept Null Hypothesis based on significance level</a:t>
          </a:r>
          <a:endParaRPr lang="en-US" sz="1100" kern="1200" dirty="0"/>
        </a:p>
      </dsp:txBody>
      <dsp:txXfrm>
        <a:off x="2679429" y="4166739"/>
        <a:ext cx="8038289" cy="656456"/>
      </dsp:txXfrm>
    </dsp:sp>
    <dsp:sp modelId="{4BA5069F-5D86-4C7B-B21A-8950B2C3A6A5}">
      <dsp:nvSpPr>
        <dsp:cNvPr id="0" name=""/>
        <dsp:cNvSpPr/>
      </dsp:nvSpPr>
      <dsp:spPr>
        <a:xfrm rot="10800000">
          <a:off x="0" y="3166956"/>
          <a:ext cx="2679429" cy="1009630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61" tIns="113792" rIns="190561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Analyze for evidence against Null Hypothesis</a:t>
          </a:r>
          <a:endParaRPr lang="en-US" sz="1600" kern="1200" dirty="0"/>
        </a:p>
      </dsp:txBody>
      <dsp:txXfrm rot="-10800000">
        <a:off x="0" y="3166956"/>
        <a:ext cx="2679429" cy="656259"/>
      </dsp:txXfrm>
    </dsp:sp>
    <dsp:sp modelId="{BE11045B-F775-424D-828A-F6E7EB4E7186}">
      <dsp:nvSpPr>
        <dsp:cNvPr id="0" name=""/>
        <dsp:cNvSpPr/>
      </dsp:nvSpPr>
      <dsp:spPr>
        <a:xfrm>
          <a:off x="2679429" y="3166956"/>
          <a:ext cx="8038289" cy="656259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054" tIns="139700" rIns="163054" bIns="13970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P-value shows evidence against null Hypothesis</a:t>
          </a:r>
          <a:endParaRPr lang="en-US" sz="1100" kern="1200" dirty="0"/>
        </a:p>
      </dsp:txBody>
      <dsp:txXfrm>
        <a:off x="2679429" y="3166956"/>
        <a:ext cx="8038289" cy="656259"/>
      </dsp:txXfrm>
    </dsp:sp>
    <dsp:sp modelId="{B572971A-69E2-4612-9AE9-2D297FC1D105}">
      <dsp:nvSpPr>
        <dsp:cNvPr id="0" name=""/>
        <dsp:cNvSpPr/>
      </dsp:nvSpPr>
      <dsp:spPr>
        <a:xfrm rot="10800000">
          <a:off x="0" y="2167172"/>
          <a:ext cx="2679429" cy="1009630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61" tIns="113792" rIns="190561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Identify Test Statistic</a:t>
          </a:r>
          <a:endParaRPr lang="en-US" sz="1600" kern="1200" dirty="0"/>
        </a:p>
      </dsp:txBody>
      <dsp:txXfrm rot="-10800000">
        <a:off x="0" y="2167172"/>
        <a:ext cx="2679429" cy="656259"/>
      </dsp:txXfrm>
    </dsp:sp>
    <dsp:sp modelId="{9B56BC1C-DD08-4C02-A4B7-C2C2F8FB002B}">
      <dsp:nvSpPr>
        <dsp:cNvPr id="0" name=""/>
        <dsp:cNvSpPr/>
      </dsp:nvSpPr>
      <dsp:spPr>
        <a:xfrm>
          <a:off x="2679429" y="2167172"/>
          <a:ext cx="8038289" cy="656259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054" tIns="139700" rIns="163054" bIns="13970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Value computed from sample data that to help us decide whether to either accept or reject the null hypothesis</a:t>
          </a:r>
          <a:endParaRPr lang="en-US" sz="1100" kern="1200" dirty="0"/>
        </a:p>
      </dsp:txBody>
      <dsp:txXfrm>
        <a:off x="2679429" y="2167172"/>
        <a:ext cx="8038289" cy="656259"/>
      </dsp:txXfrm>
    </dsp:sp>
    <dsp:sp modelId="{B7EFF0F7-9CB2-4EFC-93FE-E035CF3C6BBC}">
      <dsp:nvSpPr>
        <dsp:cNvPr id="0" name=""/>
        <dsp:cNvSpPr/>
      </dsp:nvSpPr>
      <dsp:spPr>
        <a:xfrm rot="10800000">
          <a:off x="0" y="1167388"/>
          <a:ext cx="2679429" cy="1009630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61" tIns="113792" rIns="190561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Test for Assumptions</a:t>
          </a:r>
          <a:endParaRPr lang="en-US" sz="1600" kern="1200" dirty="0"/>
        </a:p>
      </dsp:txBody>
      <dsp:txXfrm rot="-10800000">
        <a:off x="0" y="1167388"/>
        <a:ext cx="2679429" cy="656259"/>
      </dsp:txXfrm>
    </dsp:sp>
    <dsp:sp modelId="{A7E4FB2B-2005-490E-837F-29AF2DC337E9}">
      <dsp:nvSpPr>
        <dsp:cNvPr id="0" name=""/>
        <dsp:cNvSpPr/>
      </dsp:nvSpPr>
      <dsp:spPr>
        <a:xfrm>
          <a:off x="2679429" y="1167388"/>
          <a:ext cx="8038289" cy="656259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054" tIns="139700" rIns="163054" bIns="13970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Shape of distribution - Normality</a:t>
          </a:r>
          <a:endParaRPr lang="en-US" sz="1100" kern="1200" dirty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smtClean="0"/>
            <a:t>Level of Measurement of the variable</a:t>
          </a:r>
          <a:endParaRPr lang="en-US" sz="1100" kern="1200" dirty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Sampling method and Sample size</a:t>
          </a:r>
          <a:endParaRPr lang="en-US" sz="1100" kern="1200" dirty="0"/>
        </a:p>
      </dsp:txBody>
      <dsp:txXfrm>
        <a:off x="2679429" y="1167388"/>
        <a:ext cx="8038289" cy="656259"/>
      </dsp:txXfrm>
    </dsp:sp>
    <dsp:sp modelId="{B0EECA9C-951C-4D9E-8CEE-394BCB22CEF0}">
      <dsp:nvSpPr>
        <dsp:cNvPr id="0" name=""/>
        <dsp:cNvSpPr/>
      </dsp:nvSpPr>
      <dsp:spPr>
        <a:xfrm rot="10800000">
          <a:off x="-8915" y="4176"/>
          <a:ext cx="2715092" cy="117305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61" tIns="113792" rIns="190561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Define Hypothesis</a:t>
          </a:r>
          <a:endParaRPr lang="en-US" sz="1600" kern="1200" dirty="0"/>
        </a:p>
      </dsp:txBody>
      <dsp:txXfrm rot="-10800000">
        <a:off x="-8915" y="4176"/>
        <a:ext cx="2715092" cy="762488"/>
      </dsp:txXfrm>
    </dsp:sp>
    <dsp:sp modelId="{74B3C4B7-20AD-4945-8126-5056D9CFA6CE}">
      <dsp:nvSpPr>
        <dsp:cNvPr id="0" name=""/>
        <dsp:cNvSpPr/>
      </dsp:nvSpPr>
      <dsp:spPr>
        <a:xfrm>
          <a:off x="2688345" y="12665"/>
          <a:ext cx="8038289" cy="802710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054" tIns="139700" rIns="163054" bIns="13970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Null Hypothesis</a:t>
          </a:r>
          <a:endParaRPr lang="en-US" sz="1100" kern="1200" dirty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Alternative </a:t>
          </a:r>
          <a:r>
            <a:rPr lang="en-US" sz="1100" kern="1200" dirty="0" smtClean="0"/>
            <a:t>Hypothesis</a:t>
          </a:r>
          <a:endParaRPr lang="en-US" sz="1100" kern="1200" dirty="0"/>
        </a:p>
      </dsp:txBody>
      <dsp:txXfrm>
        <a:off x="2688345" y="12665"/>
        <a:ext cx="8038289" cy="8027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366289-7251-4248-8185-9FEDE67FEB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11AAB-DA95-4CED-94BD-874BA4394E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2D0D4-6341-4059-9D73-098573890B8F}" type="datetimeFigureOut">
              <a:rPr lang="en-US" smtClean="0"/>
              <a:t>4/16/2023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222C7-E745-4972-ADB2-26864641F2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AA558-CC6A-4543-8082-2ECED10B3D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EEF11-4551-44CC-8138-2C9C44119EA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7647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64C05-FCBF-48B1-ABC9-9F817F02AAEB}" type="datetimeFigureOut">
              <a:rPr lang="en-US" smtClean="0"/>
              <a:t>4/16/2023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8E5D6-E240-4AB4-B03F-F45C58F87E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306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488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036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3530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2813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5004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355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1387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4146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2190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095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776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5773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0441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9402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6022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01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9225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331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001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467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704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959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471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779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600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041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4/16/2023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7589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3429849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28380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9137758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8472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6298471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3444517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5"/>
          </p:nvPr>
        </p:nvSpPr>
        <p:spPr>
          <a:xfrm>
            <a:off x="3444519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9138807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20" name="Content Placeholder 5"/>
          <p:cNvSpPr>
            <a:spLocks noGrp="1"/>
          </p:cNvSpPr>
          <p:nvPr>
            <p:ph sz="quarter" idx="17"/>
          </p:nvPr>
        </p:nvSpPr>
        <p:spPr>
          <a:xfrm>
            <a:off x="9138806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5813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450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95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32275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0927" y="709565"/>
            <a:ext cx="6650991" cy="699407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632857"/>
            <a:ext cx="6650991" cy="4205188"/>
          </a:xfrm>
        </p:spPr>
        <p:txBody>
          <a:bodyPr anchor="t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01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622917" y="3322281"/>
            <a:ext cx="3367862" cy="33678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 Watermark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768350" y="2312987"/>
            <a:ext cx="731520" cy="73152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179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82884F1-FFEA-405F-9602-3DCA865EDA4E}" type="datetime1">
              <a:rPr lang="en-US" smtClean="0"/>
              <a:pPr/>
              <a:t>4/16/2023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1415595" y="3435840"/>
            <a:ext cx="57607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5955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349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91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844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446534" y="4284627"/>
            <a:ext cx="11292840" cy="201167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5695849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446534" y="4114808"/>
            <a:ext cx="1129284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4220835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42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648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39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660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905648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0809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905649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3580809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255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103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94070D-8484-4B7B-ADE0-4CCDD638028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-8626" y="5120639"/>
            <a:ext cx="12200626" cy="17326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5940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rgbClr val="465359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6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5940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3642897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8" name="Content Placeholder 3"/>
          <p:cNvSpPr>
            <a:spLocks noGrp="1"/>
          </p:cNvSpPr>
          <p:nvPr>
            <p:ph sz="half" idx="11" hasCustomPrompt="1"/>
          </p:nvPr>
        </p:nvSpPr>
        <p:spPr>
          <a:xfrm>
            <a:off x="3642900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52639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0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652639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9409888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2" name="Content Placeholder 3"/>
          <p:cNvSpPr>
            <a:spLocks noGrp="1"/>
          </p:cNvSpPr>
          <p:nvPr>
            <p:ph sz="half" idx="15" hasCustomPrompt="1"/>
          </p:nvPr>
        </p:nvSpPr>
        <p:spPr>
          <a:xfrm>
            <a:off x="9409891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5532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4/16/2023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5295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44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7" r:id="rId2"/>
    <p:sldLayoutId id="2147483675" r:id="rId3"/>
    <p:sldLayoutId id="2147483676" r:id="rId4"/>
    <p:sldLayoutId id="2147483677" r:id="rId5"/>
    <p:sldLayoutId id="2147483684" r:id="rId6"/>
    <p:sldLayoutId id="2147483678" r:id="rId7"/>
    <p:sldLayoutId id="2147483692" r:id="rId8"/>
    <p:sldLayoutId id="2147483690" r:id="rId9"/>
    <p:sldLayoutId id="2147483691" r:id="rId10"/>
    <p:sldLayoutId id="2147483679" r:id="rId11"/>
    <p:sldLayoutId id="2147483680" r:id="rId12"/>
    <p:sldLayoutId id="2147483688" r:id="rId13"/>
    <p:sldLayoutId id="2147483686" r:id="rId14"/>
    <p:sldLayoutId id="2147483689" r:id="rId15"/>
    <p:sldLayoutId id="2147483683" r:id="rId16"/>
    <p:sldLayoutId id="2147483681" r:id="rId17"/>
    <p:sldLayoutId id="2147483682" r:id="rId18"/>
  </p:sldLayoutIdLst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angieogada@gmail.com" TargetMode="External"/><Relationship Id="rId2" Type="http://schemas.openxmlformats.org/officeDocument/2006/relationships/hyperlink" Target="https://www.linkedin.com/in/angieogada" TargetMode="Externa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DATA PREPROCESSING AND HYPOTHESIS TESTING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4474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>
                <a:solidFill>
                  <a:srgbClr val="8B8B8B"/>
                </a:solidFill>
              </a:rPr>
              <a:t>By </a:t>
            </a:r>
            <a:r>
              <a:rPr lang="en-US" dirty="0" err="1" smtClean="0">
                <a:solidFill>
                  <a:srgbClr val="8B8B8B"/>
                </a:solidFill>
              </a:rPr>
              <a:t>angela</a:t>
            </a:r>
            <a:r>
              <a:rPr lang="en-US" dirty="0" smtClean="0">
                <a:solidFill>
                  <a:srgbClr val="8B8B8B"/>
                </a:solidFill>
              </a:rPr>
              <a:t> </a:t>
            </a:r>
            <a:r>
              <a:rPr lang="en-US" dirty="0" err="1" smtClean="0">
                <a:solidFill>
                  <a:srgbClr val="8B8B8B"/>
                </a:solidFill>
              </a:rPr>
              <a:t>ogada</a:t>
            </a:r>
            <a:endParaRPr lang="en-US" dirty="0">
              <a:solidFill>
                <a:srgbClr val="8B8B8B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677478" y="2926857"/>
            <a:ext cx="5118652" cy="336461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sz="2800" dirty="0" smtClean="0">
              <a:solidFill>
                <a:schemeClr val="tx2"/>
              </a:solidFill>
            </a:endParaRPr>
          </a:p>
          <a:p>
            <a:r>
              <a:rPr lang="en-US" sz="4300" dirty="0" err="1" smtClean="0">
                <a:solidFill>
                  <a:schemeClr val="tx2"/>
                </a:solidFill>
              </a:rPr>
              <a:t>json</a:t>
            </a:r>
            <a:r>
              <a:rPr lang="en-US" sz="4300" dirty="0" smtClean="0">
                <a:solidFill>
                  <a:schemeClr val="tx2"/>
                </a:solidFill>
              </a:rPr>
              <a:t> - </a:t>
            </a:r>
            <a:r>
              <a:rPr lang="en-US" sz="4300" dirty="0" err="1" smtClean="0">
                <a:solidFill>
                  <a:schemeClr val="tx2"/>
                </a:solidFill>
              </a:rPr>
              <a:t>pd.read_json</a:t>
            </a:r>
            <a:r>
              <a:rPr lang="en-US" sz="4300" dirty="0" smtClean="0">
                <a:solidFill>
                  <a:schemeClr val="tx2"/>
                </a:solidFill>
              </a:rPr>
              <a:t>()</a:t>
            </a:r>
          </a:p>
          <a:p>
            <a:pPr marL="0" indent="0">
              <a:buNone/>
            </a:pPr>
            <a:endParaRPr lang="en-US" sz="4300" dirty="0" smtClean="0">
              <a:solidFill>
                <a:schemeClr val="tx2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excel – </a:t>
            </a:r>
            <a:r>
              <a:rPr lang="en-US" sz="4300" dirty="0" err="1" smtClean="0">
                <a:solidFill>
                  <a:schemeClr val="tx2"/>
                </a:solidFill>
              </a:rPr>
              <a:t>pd.read_excel</a:t>
            </a:r>
            <a:r>
              <a:rPr lang="en-US" sz="4300" dirty="0" smtClean="0">
                <a:solidFill>
                  <a:schemeClr val="tx2"/>
                </a:solidFill>
              </a:rPr>
              <a:t>()</a:t>
            </a:r>
          </a:p>
          <a:p>
            <a:pPr marL="0" indent="0">
              <a:buNone/>
            </a:pPr>
            <a:endParaRPr lang="en-US" sz="4300" dirty="0" smtClean="0">
              <a:solidFill>
                <a:schemeClr val="tx2"/>
              </a:solidFill>
            </a:endParaRPr>
          </a:p>
          <a:p>
            <a:r>
              <a:rPr lang="en-US" sz="4300" dirty="0">
                <a:solidFill>
                  <a:schemeClr val="tx2"/>
                </a:solidFill>
              </a:rPr>
              <a:t>c</a:t>
            </a:r>
            <a:r>
              <a:rPr lang="en-US" sz="4300" dirty="0" smtClean="0">
                <a:solidFill>
                  <a:schemeClr val="tx2"/>
                </a:solidFill>
              </a:rPr>
              <a:t>sv – </a:t>
            </a:r>
            <a:r>
              <a:rPr lang="en-US" sz="4300" dirty="0" err="1" smtClean="0">
                <a:solidFill>
                  <a:schemeClr val="tx2"/>
                </a:solidFill>
              </a:rPr>
              <a:t>pd.read_csv</a:t>
            </a:r>
            <a:r>
              <a:rPr lang="en-US" sz="4300" dirty="0" smtClean="0">
                <a:solidFill>
                  <a:schemeClr val="tx2"/>
                </a:solidFill>
              </a:rPr>
              <a:t>()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solidFill>
                  <a:schemeClr val="accent1"/>
                </a:solidFill>
              </a:rPr>
              <a:t>Loading Data</a:t>
            </a:r>
            <a:endParaRPr lang="en-US" sz="3600" u="sng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59125" y="1908313"/>
            <a:ext cx="106050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</a:rPr>
              <a:t>Data can be in different file formats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302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543720" y="1818861"/>
            <a:ext cx="3601039" cy="4472609"/>
          </a:xfrm>
        </p:spPr>
        <p:txBody>
          <a:bodyPr>
            <a:normAutofit/>
          </a:bodyPr>
          <a:lstStyle/>
          <a:p>
            <a:r>
              <a:rPr lang="en-US" sz="4300" dirty="0" smtClean="0">
                <a:solidFill>
                  <a:schemeClr val="tx2"/>
                </a:solidFill>
              </a:rPr>
              <a:t>Duplicates</a:t>
            </a:r>
          </a:p>
          <a:p>
            <a:pPr marL="0" indent="0">
              <a:buNone/>
            </a:pPr>
            <a:endParaRPr lang="en-US" sz="1100" dirty="0" smtClean="0">
              <a:solidFill>
                <a:schemeClr val="tx2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Outliers</a:t>
            </a:r>
          </a:p>
          <a:p>
            <a:pPr marL="0" indent="0">
              <a:buNone/>
            </a:pPr>
            <a:endParaRPr lang="en-US" sz="1000" dirty="0" smtClean="0">
              <a:solidFill>
                <a:schemeClr val="tx2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Data Types</a:t>
            </a:r>
          </a:p>
          <a:p>
            <a:pPr marL="0" indent="0">
              <a:buNone/>
            </a:pPr>
            <a:endParaRPr lang="en-US" sz="900" dirty="0" smtClean="0">
              <a:solidFill>
                <a:schemeClr val="tx2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Missing Values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solidFill>
                  <a:schemeClr val="accent1"/>
                </a:solidFill>
              </a:rPr>
              <a:t>Cleaning Data</a:t>
            </a:r>
            <a:endParaRPr lang="en-US" sz="3600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548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326292" y="1556951"/>
            <a:ext cx="9786551" cy="473451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3500" dirty="0">
                <a:solidFill>
                  <a:schemeClr val="tx2"/>
                </a:solidFill>
              </a:rPr>
              <a:t>Checking </a:t>
            </a:r>
            <a:r>
              <a:rPr lang="en-US" sz="3500" dirty="0" smtClean="0">
                <a:solidFill>
                  <a:schemeClr val="tx2"/>
                </a:solidFill>
              </a:rPr>
              <a:t>for number of Duplicates</a:t>
            </a:r>
            <a:endParaRPr lang="en-US" sz="3500" dirty="0">
              <a:solidFill>
                <a:schemeClr val="tx2"/>
              </a:solidFill>
            </a:endParaRPr>
          </a:p>
          <a:p>
            <a:pPr marL="0" indent="0" algn="ctr">
              <a:buClr>
                <a:srgbClr val="ED8428"/>
              </a:buClr>
              <a:buNone/>
            </a:pPr>
            <a:r>
              <a:rPr lang="en-US" sz="2800" dirty="0">
                <a:solidFill>
                  <a:srgbClr val="3D3D3D"/>
                </a:solidFill>
              </a:rPr>
              <a:t>		</a:t>
            </a:r>
            <a:r>
              <a:rPr lang="en-US" sz="2800" dirty="0" err="1">
                <a:solidFill>
                  <a:srgbClr val="3D3D3D"/>
                </a:solidFill>
              </a:rPr>
              <a:t>df.duplicated</a:t>
            </a:r>
            <a:r>
              <a:rPr lang="en-US" sz="2800" dirty="0">
                <a:solidFill>
                  <a:srgbClr val="3D3D3D"/>
                </a:solidFill>
              </a:rPr>
              <a:t>().sum</a:t>
            </a:r>
            <a:r>
              <a:rPr lang="en-US" sz="2800" dirty="0" smtClean="0">
                <a:solidFill>
                  <a:srgbClr val="3D3D3D"/>
                </a:solidFill>
              </a:rPr>
              <a:t>()</a:t>
            </a:r>
          </a:p>
          <a:p>
            <a:pPr marL="0" indent="0" algn="ctr">
              <a:buClr>
                <a:srgbClr val="ED8428"/>
              </a:buClr>
              <a:buNone/>
            </a:pPr>
            <a:endParaRPr lang="en-US" sz="2800" dirty="0">
              <a:solidFill>
                <a:srgbClr val="3D3D3D"/>
              </a:solidFill>
            </a:endParaRPr>
          </a:p>
          <a:p>
            <a:pPr marL="0" indent="0" algn="ctr">
              <a:buNone/>
            </a:pPr>
            <a:r>
              <a:rPr lang="en-US" sz="3500" dirty="0" smtClean="0">
                <a:solidFill>
                  <a:schemeClr val="tx2"/>
                </a:solidFill>
              </a:rPr>
              <a:t>Show</a:t>
            </a:r>
            <a:r>
              <a:rPr lang="en-US" sz="3500" dirty="0">
                <a:solidFill>
                  <a:schemeClr val="tx2"/>
                </a:solidFill>
              </a:rPr>
              <a:t> </a:t>
            </a:r>
            <a:r>
              <a:rPr lang="en-US" sz="3500" dirty="0" smtClean="0">
                <a:solidFill>
                  <a:schemeClr val="tx2"/>
                </a:solidFill>
              </a:rPr>
              <a:t>duplicated rows</a:t>
            </a:r>
            <a:endParaRPr lang="en-US" sz="3500" dirty="0">
              <a:solidFill>
                <a:schemeClr val="tx2"/>
              </a:solidFill>
            </a:endParaRPr>
          </a:p>
          <a:p>
            <a:pPr marL="0" lvl="0" indent="0" algn="ctr">
              <a:buClr>
                <a:srgbClr val="ED8428"/>
              </a:buClr>
              <a:buNone/>
            </a:pPr>
            <a:r>
              <a:rPr lang="en-US" sz="2800" dirty="0">
                <a:solidFill>
                  <a:srgbClr val="3D3D3D"/>
                </a:solidFill>
              </a:rPr>
              <a:t>	</a:t>
            </a:r>
            <a:r>
              <a:rPr lang="en-US" sz="2800" dirty="0" smtClean="0">
                <a:solidFill>
                  <a:srgbClr val="3D3D3D"/>
                </a:solidFill>
              </a:rPr>
              <a:t>	</a:t>
            </a:r>
            <a:r>
              <a:rPr lang="en-US" sz="2800" dirty="0" err="1" smtClean="0">
                <a:solidFill>
                  <a:srgbClr val="3D3D3D"/>
                </a:solidFill>
              </a:rPr>
              <a:t>df</a:t>
            </a:r>
            <a:r>
              <a:rPr lang="en-US" sz="2800" dirty="0" smtClean="0">
                <a:solidFill>
                  <a:srgbClr val="3D3D3D"/>
                </a:solidFill>
              </a:rPr>
              <a:t>[</a:t>
            </a:r>
            <a:r>
              <a:rPr lang="en-US" sz="2800" dirty="0" err="1" smtClean="0">
                <a:solidFill>
                  <a:srgbClr val="3D3D3D"/>
                </a:solidFill>
              </a:rPr>
              <a:t>df.duplicated</a:t>
            </a:r>
            <a:r>
              <a:rPr lang="en-US" sz="2800" dirty="0" smtClean="0">
                <a:solidFill>
                  <a:srgbClr val="3D3D3D"/>
                </a:solidFill>
              </a:rPr>
              <a:t>()]</a:t>
            </a:r>
          </a:p>
          <a:p>
            <a:pPr marL="0" indent="0" algn="ctr">
              <a:buNone/>
            </a:pPr>
            <a:endParaRPr lang="en-US" sz="2800" dirty="0">
              <a:solidFill>
                <a:srgbClr val="3D3D3D"/>
              </a:solidFill>
            </a:endParaRPr>
          </a:p>
          <a:p>
            <a:pPr marL="0" indent="0" algn="ctr">
              <a:buNone/>
            </a:pPr>
            <a:r>
              <a:rPr lang="en-US" sz="3500" dirty="0" smtClean="0">
                <a:solidFill>
                  <a:schemeClr val="tx2"/>
                </a:solidFill>
              </a:rPr>
              <a:t>Drop </a:t>
            </a:r>
            <a:r>
              <a:rPr lang="en-US" sz="3500" dirty="0">
                <a:solidFill>
                  <a:schemeClr val="tx2"/>
                </a:solidFill>
              </a:rPr>
              <a:t>Duplicates</a:t>
            </a:r>
          </a:p>
          <a:p>
            <a:pPr marL="0" indent="0" algn="ctr">
              <a:buClr>
                <a:srgbClr val="ED8428"/>
              </a:buClr>
              <a:buNone/>
            </a:pPr>
            <a:r>
              <a:rPr lang="en-US" sz="2800" dirty="0">
                <a:solidFill>
                  <a:srgbClr val="3D3D3D"/>
                </a:solidFill>
              </a:rPr>
              <a:t>	</a:t>
            </a:r>
            <a:r>
              <a:rPr lang="en-US" sz="2800" dirty="0" err="1" smtClean="0">
                <a:solidFill>
                  <a:srgbClr val="3D3D3D"/>
                </a:solidFill>
              </a:rPr>
              <a:t>df.drop_duplicates</a:t>
            </a:r>
            <a:r>
              <a:rPr lang="en-US" sz="2800" dirty="0" smtClean="0">
                <a:solidFill>
                  <a:srgbClr val="3D3D3D"/>
                </a:solidFill>
              </a:rPr>
              <a:t>()</a:t>
            </a:r>
            <a:endParaRPr lang="en-US" sz="2800" dirty="0">
              <a:solidFill>
                <a:srgbClr val="3D3D3D"/>
              </a:solidFill>
            </a:endParaRPr>
          </a:p>
          <a:p>
            <a:pPr marL="0" indent="0">
              <a:buNone/>
            </a:pPr>
            <a:endParaRPr lang="en-US" sz="43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4300" dirty="0" smtClean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solidFill>
                  <a:schemeClr val="accent1"/>
                </a:solidFill>
              </a:rPr>
              <a:t>Cleaning Data:</a:t>
            </a:r>
            <a:r>
              <a:rPr lang="en-US" sz="3600" dirty="0" smtClean="0">
                <a:solidFill>
                  <a:schemeClr val="accent1"/>
                </a:solidFill>
              </a:rPr>
              <a:t> Duplicates</a:t>
            </a:r>
            <a:endParaRPr lang="en-US" sz="3600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396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326292" y="1556951"/>
            <a:ext cx="4053015" cy="4734519"/>
          </a:xfrm>
        </p:spPr>
        <p:txBody>
          <a:bodyPr>
            <a:normAutofit fontScale="77500" lnSpcReduction="20000"/>
          </a:bodyPr>
          <a:lstStyle/>
          <a:p>
            <a:r>
              <a:rPr lang="en-US" sz="3100" dirty="0" smtClean="0">
                <a:solidFill>
                  <a:schemeClr val="tx2"/>
                </a:solidFill>
              </a:rPr>
              <a:t>Object</a:t>
            </a:r>
          </a:p>
          <a:p>
            <a:pPr marL="0" indent="0">
              <a:buNone/>
            </a:pPr>
            <a:r>
              <a:rPr lang="en-US" dirty="0"/>
              <a:t>Text or mixed numeric and non-numeric </a:t>
            </a:r>
            <a:r>
              <a:rPr lang="en-US" dirty="0" smtClean="0"/>
              <a:t>values</a:t>
            </a:r>
          </a:p>
          <a:p>
            <a:pPr marL="0" indent="0">
              <a:buNone/>
            </a:pPr>
            <a:endParaRPr lang="en-US" sz="900" dirty="0">
              <a:solidFill>
                <a:schemeClr val="tx2"/>
              </a:solidFill>
            </a:endParaRPr>
          </a:p>
          <a:p>
            <a:r>
              <a:rPr lang="en-US" sz="3100" dirty="0">
                <a:solidFill>
                  <a:schemeClr val="tx2"/>
                </a:solidFill>
              </a:rPr>
              <a:t>Int64</a:t>
            </a:r>
          </a:p>
          <a:p>
            <a:pPr marL="0" indent="0">
              <a:buNone/>
            </a:pPr>
            <a:r>
              <a:rPr lang="en-US" dirty="0" smtClean="0"/>
              <a:t>Whole numbers</a:t>
            </a:r>
          </a:p>
          <a:p>
            <a:pPr marL="0" indent="0">
              <a:buNone/>
            </a:pPr>
            <a:endParaRPr lang="en-US" sz="1000" dirty="0">
              <a:solidFill>
                <a:schemeClr val="tx2"/>
              </a:solidFill>
            </a:endParaRPr>
          </a:p>
          <a:p>
            <a:r>
              <a:rPr lang="en-US" sz="3100" dirty="0">
                <a:solidFill>
                  <a:schemeClr val="tx2"/>
                </a:solidFill>
              </a:rPr>
              <a:t>Float64</a:t>
            </a:r>
          </a:p>
          <a:p>
            <a:pPr marL="0" indent="0">
              <a:buNone/>
            </a:pPr>
            <a:r>
              <a:rPr lang="en-US" dirty="0" smtClean="0"/>
              <a:t>Numbers with Decimals</a:t>
            </a:r>
          </a:p>
          <a:p>
            <a:pPr marL="0" indent="0">
              <a:buNone/>
            </a:pPr>
            <a:endParaRPr lang="en-US" sz="1100" dirty="0">
              <a:solidFill>
                <a:schemeClr val="tx2"/>
              </a:solidFill>
            </a:endParaRPr>
          </a:p>
          <a:p>
            <a:r>
              <a:rPr lang="en-US" sz="3100" dirty="0">
                <a:solidFill>
                  <a:schemeClr val="tx2"/>
                </a:solidFill>
              </a:rPr>
              <a:t>Datetime64</a:t>
            </a:r>
          </a:p>
          <a:p>
            <a:pPr marL="0" indent="0">
              <a:buNone/>
            </a:pPr>
            <a:r>
              <a:rPr lang="en-US" dirty="0"/>
              <a:t>Date and time </a:t>
            </a:r>
            <a:r>
              <a:rPr lang="en-US" dirty="0" smtClean="0"/>
              <a:t>values</a:t>
            </a:r>
          </a:p>
          <a:p>
            <a:pPr marL="0" indent="0">
              <a:buNone/>
            </a:pPr>
            <a:endParaRPr lang="en-US" sz="1100" dirty="0">
              <a:solidFill>
                <a:schemeClr val="tx2"/>
              </a:solidFill>
            </a:endParaRPr>
          </a:p>
          <a:p>
            <a:r>
              <a:rPr lang="en-US" sz="3100" dirty="0">
                <a:solidFill>
                  <a:schemeClr val="tx2"/>
                </a:solidFill>
              </a:rPr>
              <a:t>Bool</a:t>
            </a:r>
          </a:p>
          <a:p>
            <a:pPr marL="0" indent="0">
              <a:buNone/>
            </a:pPr>
            <a:r>
              <a:rPr lang="en-US" dirty="0"/>
              <a:t>True/False values</a:t>
            </a:r>
            <a:endParaRPr lang="en-US" sz="43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4300" dirty="0" smtClean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solidFill>
                  <a:schemeClr val="accent1"/>
                </a:solidFill>
              </a:rPr>
              <a:t>Cleaning Data:</a:t>
            </a:r>
            <a:r>
              <a:rPr lang="en-US" sz="3600" dirty="0" smtClean="0">
                <a:solidFill>
                  <a:schemeClr val="accent1"/>
                </a:solidFill>
              </a:rPr>
              <a:t> Data Types</a:t>
            </a:r>
            <a:endParaRPr lang="en-US" sz="3600" u="sng" dirty="0">
              <a:solidFill>
                <a:schemeClr val="accent1"/>
              </a:solidFill>
            </a:endParaRPr>
          </a:p>
        </p:txBody>
      </p:sp>
      <p:sp>
        <p:nvSpPr>
          <p:cNvPr id="4" name="Content Placeholder 4"/>
          <p:cNvSpPr>
            <a:spLocks noGrp="1"/>
          </p:cNvSpPr>
          <p:nvPr>
            <p:ph sz="half" idx="2"/>
          </p:nvPr>
        </p:nvSpPr>
        <p:spPr>
          <a:xfrm>
            <a:off x="6598508" y="1556950"/>
            <a:ext cx="5074507" cy="4734519"/>
          </a:xfrm>
        </p:spPr>
        <p:txBody>
          <a:bodyPr>
            <a:normAutofit fontScale="55000" lnSpcReduction="20000"/>
          </a:bodyPr>
          <a:lstStyle/>
          <a:p>
            <a:r>
              <a:rPr lang="en-US" sz="4300" dirty="0" smtClean="0">
                <a:solidFill>
                  <a:schemeClr val="tx2"/>
                </a:solidFill>
              </a:rPr>
              <a:t>Check </a:t>
            </a:r>
            <a:r>
              <a:rPr lang="en-US" sz="4300" dirty="0" err="1" smtClean="0">
                <a:solidFill>
                  <a:schemeClr val="tx2"/>
                </a:solidFill>
              </a:rPr>
              <a:t>DataType</a:t>
            </a:r>
            <a:endParaRPr lang="en-US" sz="4300" dirty="0" smtClean="0">
              <a:solidFill>
                <a:schemeClr val="tx2"/>
              </a:solidFill>
            </a:endParaRPr>
          </a:p>
          <a:p>
            <a:pPr marL="594000" lvl="2" indent="0">
              <a:buNone/>
            </a:pPr>
            <a:r>
              <a:rPr lang="en-US" sz="3900" dirty="0" smtClean="0">
                <a:solidFill>
                  <a:schemeClr val="tx2"/>
                </a:solidFill>
              </a:rPr>
              <a:t>	</a:t>
            </a:r>
            <a:r>
              <a:rPr lang="en-US" sz="3900" dirty="0" err="1" smtClean="0">
                <a:solidFill>
                  <a:schemeClr val="tx2"/>
                </a:solidFill>
              </a:rPr>
              <a:t>df.dtypes</a:t>
            </a:r>
            <a:endParaRPr lang="en-US" sz="3900" dirty="0" smtClean="0">
              <a:solidFill>
                <a:schemeClr val="tx2"/>
              </a:solidFill>
            </a:endParaRPr>
          </a:p>
          <a:p>
            <a:pPr marL="594000" lvl="2" indent="0">
              <a:buNone/>
            </a:pPr>
            <a:endParaRPr lang="en-US" sz="1500" dirty="0" smtClean="0">
              <a:solidFill>
                <a:schemeClr val="tx2"/>
              </a:solidFill>
            </a:endParaRPr>
          </a:p>
          <a:p>
            <a:pPr marL="594000" lvl="2" indent="0">
              <a:buNone/>
            </a:pPr>
            <a:r>
              <a:rPr lang="en-US" sz="3900" dirty="0" smtClean="0">
                <a:solidFill>
                  <a:schemeClr val="tx2"/>
                </a:solidFill>
              </a:rPr>
              <a:t>	df.info()</a:t>
            </a:r>
          </a:p>
          <a:p>
            <a:pPr marL="0" indent="0">
              <a:buNone/>
            </a:pPr>
            <a:endParaRPr lang="en-US" sz="1300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1300" dirty="0" smtClean="0">
              <a:solidFill>
                <a:schemeClr val="tx2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Type conversion</a:t>
            </a:r>
          </a:p>
          <a:p>
            <a:pPr marL="594000" lvl="2" indent="0">
              <a:buNone/>
            </a:pPr>
            <a:r>
              <a:rPr lang="en-US" sz="3800" dirty="0">
                <a:solidFill>
                  <a:schemeClr val="tx2"/>
                </a:solidFill>
              </a:rPr>
              <a:t>	</a:t>
            </a:r>
            <a:r>
              <a:rPr lang="en-US" sz="3800" dirty="0" err="1" smtClean="0">
                <a:solidFill>
                  <a:schemeClr val="tx2"/>
                </a:solidFill>
              </a:rPr>
              <a:t>df</a:t>
            </a:r>
            <a:r>
              <a:rPr lang="en-US" sz="3800" dirty="0">
                <a:solidFill>
                  <a:schemeClr val="tx2"/>
                </a:solidFill>
              </a:rPr>
              <a:t>[</a:t>
            </a:r>
            <a:r>
              <a:rPr lang="en-US" sz="3800" dirty="0">
                <a:solidFill>
                  <a:schemeClr val="tx2"/>
                </a:solidFill>
              </a:rPr>
              <a:t>'</a:t>
            </a:r>
            <a:r>
              <a:rPr lang="en-US" sz="3800" dirty="0">
                <a:solidFill>
                  <a:schemeClr val="tx2"/>
                </a:solidFill>
              </a:rPr>
              <a:t>Variable'].</a:t>
            </a:r>
            <a:r>
              <a:rPr lang="en-US" sz="3800" dirty="0" err="1">
                <a:solidFill>
                  <a:schemeClr val="tx2"/>
                </a:solidFill>
              </a:rPr>
              <a:t>astype</a:t>
            </a:r>
            <a:r>
              <a:rPr lang="en-US" sz="3800" dirty="0">
                <a:solidFill>
                  <a:schemeClr val="tx2"/>
                </a:solidFill>
              </a:rPr>
              <a:t>(' ')</a:t>
            </a:r>
          </a:p>
          <a:p>
            <a:pPr marL="0" indent="0">
              <a:buNone/>
            </a:pPr>
            <a:endParaRPr lang="en-US" sz="1500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4300" dirty="0" smtClean="0">
                <a:solidFill>
                  <a:schemeClr val="tx2"/>
                </a:solidFill>
              </a:rPr>
              <a:t>	</a:t>
            </a:r>
            <a:r>
              <a:rPr lang="en-US" sz="3800" dirty="0" smtClean="0">
                <a:solidFill>
                  <a:schemeClr val="tx2"/>
                </a:solidFill>
              </a:rPr>
              <a:t>There are pandas inbuilt functions to 	convert to numeric and date</a:t>
            </a:r>
          </a:p>
          <a:p>
            <a:pPr marL="594000" lvl="2" indent="0">
              <a:buNone/>
            </a:pPr>
            <a:r>
              <a:rPr lang="en-US" sz="3800" dirty="0" smtClean="0">
                <a:solidFill>
                  <a:schemeClr val="tx2"/>
                </a:solidFill>
              </a:rPr>
              <a:t>	</a:t>
            </a:r>
            <a:r>
              <a:rPr lang="en-US" sz="3800" dirty="0" err="1" smtClean="0">
                <a:solidFill>
                  <a:schemeClr val="tx2"/>
                </a:solidFill>
              </a:rPr>
              <a:t>to_numeric</a:t>
            </a:r>
            <a:r>
              <a:rPr lang="en-US" sz="3800" dirty="0" smtClean="0">
                <a:solidFill>
                  <a:schemeClr val="tx2"/>
                </a:solidFill>
              </a:rPr>
              <a:t>()</a:t>
            </a:r>
          </a:p>
          <a:p>
            <a:pPr marL="594000" lvl="2" indent="0">
              <a:buNone/>
            </a:pPr>
            <a:endParaRPr lang="en-US" sz="1500" dirty="0">
              <a:solidFill>
                <a:schemeClr val="tx2"/>
              </a:solidFill>
            </a:endParaRPr>
          </a:p>
          <a:p>
            <a:pPr marL="936000" lvl="3" indent="0">
              <a:buNone/>
            </a:pPr>
            <a:r>
              <a:rPr lang="en-US" sz="3800" dirty="0" err="1">
                <a:solidFill>
                  <a:schemeClr val="tx2"/>
                </a:solidFill>
              </a:rPr>
              <a:t>to_datetime</a:t>
            </a:r>
            <a:r>
              <a:rPr lang="en-US" sz="3800" dirty="0">
                <a:solidFill>
                  <a:schemeClr val="tx2"/>
                </a:solidFill>
              </a:rPr>
              <a:t>()</a:t>
            </a:r>
            <a:endParaRPr lang="en-US" sz="3800" dirty="0">
              <a:solidFill>
                <a:schemeClr val="tx2"/>
              </a:solidFill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902410" y="1556950"/>
            <a:ext cx="8238" cy="47345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438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930875" y="2776152"/>
            <a:ext cx="5049795" cy="3912972"/>
          </a:xfrm>
        </p:spPr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r>
              <a:rPr lang="en-US" sz="7400" u="sng" dirty="0">
                <a:solidFill>
                  <a:schemeClr val="accent1"/>
                </a:solidFill>
              </a:rPr>
              <a:t>Checking </a:t>
            </a:r>
            <a:r>
              <a:rPr lang="en-US" sz="7400" u="sng" dirty="0">
                <a:solidFill>
                  <a:schemeClr val="accent1"/>
                </a:solidFill>
              </a:rPr>
              <a:t>for Outliers</a:t>
            </a:r>
            <a:endParaRPr lang="en-US" sz="7400" u="sng" dirty="0">
              <a:solidFill>
                <a:schemeClr val="accent1"/>
              </a:solidFill>
            </a:endParaRPr>
          </a:p>
          <a:p>
            <a:pPr>
              <a:buClr>
                <a:srgbClr val="ED8428"/>
              </a:buClr>
            </a:pPr>
            <a:r>
              <a:rPr lang="en-US" sz="2800" dirty="0" err="1" smtClean="0">
                <a:solidFill>
                  <a:srgbClr val="3D3D3D"/>
                </a:solidFill>
              </a:rPr>
              <a:t>BoxPlot</a:t>
            </a:r>
            <a:endParaRPr lang="en-US" sz="2800" dirty="0" smtClean="0">
              <a:solidFill>
                <a:srgbClr val="3D3D3D"/>
              </a:solidFill>
            </a:endParaRPr>
          </a:p>
          <a:p>
            <a:pPr marL="0" indent="0">
              <a:buClr>
                <a:srgbClr val="ED8428"/>
              </a:buClr>
              <a:buNone/>
            </a:pPr>
            <a:r>
              <a:rPr lang="en-US" sz="2800" dirty="0">
                <a:solidFill>
                  <a:srgbClr val="3D3D3D"/>
                </a:solidFill>
              </a:rPr>
              <a:t>	</a:t>
            </a:r>
            <a:r>
              <a:rPr lang="en-US" sz="2800" dirty="0" smtClean="0">
                <a:solidFill>
                  <a:srgbClr val="3D3D3D"/>
                </a:solidFill>
              </a:rPr>
              <a:t>Visualizing distribution </a:t>
            </a:r>
            <a:r>
              <a:rPr lang="en-US" sz="2800" dirty="0">
                <a:solidFill>
                  <a:srgbClr val="3D3D3D"/>
                </a:solidFill>
              </a:rPr>
              <a:t>of data based on a five number </a:t>
            </a:r>
            <a:r>
              <a:rPr lang="en-US" sz="2800" dirty="0" smtClean="0">
                <a:solidFill>
                  <a:srgbClr val="3D3D3D"/>
                </a:solidFill>
              </a:rPr>
              <a:t>	summary 	(“</a:t>
            </a:r>
            <a:r>
              <a:rPr lang="en-US" sz="2800" dirty="0">
                <a:solidFill>
                  <a:srgbClr val="3D3D3D"/>
                </a:solidFill>
              </a:rPr>
              <a:t>minimum”, first quartile [Q1], median, third </a:t>
            </a:r>
            <a:r>
              <a:rPr lang="en-US" sz="2800" dirty="0" smtClean="0">
                <a:solidFill>
                  <a:srgbClr val="3D3D3D"/>
                </a:solidFill>
              </a:rPr>
              <a:t>quartile </a:t>
            </a:r>
            <a:r>
              <a:rPr lang="en-US" sz="2800" dirty="0">
                <a:solidFill>
                  <a:srgbClr val="3D3D3D"/>
                </a:solidFill>
              </a:rPr>
              <a:t>[Q3] and </a:t>
            </a:r>
            <a:r>
              <a:rPr lang="en-US" sz="2800" dirty="0" smtClean="0">
                <a:solidFill>
                  <a:srgbClr val="3D3D3D"/>
                </a:solidFill>
              </a:rPr>
              <a:t>	“</a:t>
            </a:r>
            <a:r>
              <a:rPr lang="en-US" sz="2800" dirty="0">
                <a:solidFill>
                  <a:srgbClr val="3D3D3D"/>
                </a:solidFill>
              </a:rPr>
              <a:t>maximum</a:t>
            </a:r>
            <a:r>
              <a:rPr lang="en-US" sz="2800" dirty="0" smtClean="0">
                <a:solidFill>
                  <a:srgbClr val="3D3D3D"/>
                </a:solidFill>
              </a:rPr>
              <a:t>”)</a:t>
            </a:r>
          </a:p>
          <a:p>
            <a:pPr marL="0" indent="0">
              <a:buClr>
                <a:srgbClr val="ED8428"/>
              </a:buClr>
              <a:buNone/>
            </a:pPr>
            <a:endParaRPr lang="en-US" sz="2000" dirty="0" smtClean="0">
              <a:solidFill>
                <a:srgbClr val="3D3D3D"/>
              </a:solidFill>
            </a:endParaRPr>
          </a:p>
          <a:p>
            <a:pPr>
              <a:buClr>
                <a:srgbClr val="ED8428"/>
              </a:buClr>
            </a:pPr>
            <a:r>
              <a:rPr lang="en-US" sz="2800" dirty="0" smtClean="0">
                <a:solidFill>
                  <a:srgbClr val="3D3D3D"/>
                </a:solidFill>
              </a:rPr>
              <a:t>Histogram</a:t>
            </a:r>
          </a:p>
          <a:p>
            <a:pPr marL="0" indent="0">
              <a:buClr>
                <a:srgbClr val="ED8428"/>
              </a:buClr>
              <a:buNone/>
            </a:pPr>
            <a:r>
              <a:rPr lang="en-US" sz="2800" dirty="0">
                <a:solidFill>
                  <a:srgbClr val="3D3D3D"/>
                </a:solidFill>
              </a:rPr>
              <a:t>	</a:t>
            </a:r>
            <a:r>
              <a:rPr lang="en-US" sz="2800" dirty="0" err="1" smtClean="0">
                <a:solidFill>
                  <a:srgbClr val="3D3D3D"/>
                </a:solidFill>
              </a:rPr>
              <a:t>Distibution</a:t>
            </a:r>
            <a:r>
              <a:rPr lang="en-US" sz="2800" dirty="0" smtClean="0">
                <a:solidFill>
                  <a:srgbClr val="3D3D3D"/>
                </a:solidFill>
              </a:rPr>
              <a:t> </a:t>
            </a:r>
            <a:r>
              <a:rPr lang="en-US" sz="2800" dirty="0">
                <a:solidFill>
                  <a:srgbClr val="3D3D3D"/>
                </a:solidFill>
              </a:rPr>
              <a:t>of a numerical </a:t>
            </a:r>
            <a:r>
              <a:rPr lang="en-US" sz="2800" dirty="0" smtClean="0">
                <a:solidFill>
                  <a:srgbClr val="3D3D3D"/>
                </a:solidFill>
              </a:rPr>
              <a:t>variable</a:t>
            </a:r>
          </a:p>
          <a:p>
            <a:pPr marL="0" indent="0">
              <a:buClr>
                <a:srgbClr val="ED8428"/>
              </a:buClr>
              <a:buNone/>
            </a:pPr>
            <a:endParaRPr lang="en-US" sz="2000" dirty="0" smtClean="0">
              <a:solidFill>
                <a:srgbClr val="3D3D3D"/>
              </a:solidFill>
            </a:endParaRPr>
          </a:p>
          <a:p>
            <a:pPr>
              <a:buClr>
                <a:srgbClr val="ED8428"/>
              </a:buClr>
            </a:pPr>
            <a:r>
              <a:rPr lang="en-US" sz="2800" dirty="0" err="1" smtClean="0">
                <a:solidFill>
                  <a:srgbClr val="3D3D3D"/>
                </a:solidFill>
              </a:rPr>
              <a:t>ScatterPlot</a:t>
            </a:r>
            <a:endParaRPr lang="en-US" sz="2800" dirty="0" smtClean="0">
              <a:solidFill>
                <a:srgbClr val="3D3D3D"/>
              </a:solidFill>
            </a:endParaRPr>
          </a:p>
          <a:p>
            <a:pPr marL="0" indent="0">
              <a:buClr>
                <a:srgbClr val="ED8428"/>
              </a:buClr>
              <a:buNone/>
            </a:pPr>
            <a:r>
              <a:rPr lang="en-US" sz="2800" dirty="0">
                <a:solidFill>
                  <a:srgbClr val="3D3D3D"/>
                </a:solidFill>
              </a:rPr>
              <a:t>	</a:t>
            </a:r>
            <a:r>
              <a:rPr lang="en-US" sz="2800" dirty="0" smtClean="0">
                <a:solidFill>
                  <a:srgbClr val="3D3D3D"/>
                </a:solidFill>
              </a:rPr>
              <a:t>Relationship </a:t>
            </a:r>
            <a:r>
              <a:rPr lang="en-US" sz="2800" dirty="0">
                <a:solidFill>
                  <a:srgbClr val="3D3D3D"/>
                </a:solidFill>
              </a:rPr>
              <a:t>between two </a:t>
            </a:r>
            <a:r>
              <a:rPr lang="en-US" sz="2800" dirty="0" smtClean="0">
                <a:solidFill>
                  <a:srgbClr val="3D3D3D"/>
                </a:solidFill>
              </a:rPr>
              <a:t>numeric variables</a:t>
            </a:r>
          </a:p>
          <a:p>
            <a:pPr marL="0" indent="0">
              <a:buClr>
                <a:srgbClr val="ED8428"/>
              </a:buClr>
              <a:buNone/>
            </a:pPr>
            <a:endParaRPr lang="en-US" sz="2000" dirty="0" smtClean="0">
              <a:solidFill>
                <a:srgbClr val="3D3D3D"/>
              </a:solidFill>
            </a:endParaRPr>
          </a:p>
          <a:p>
            <a:pPr>
              <a:buClr>
                <a:srgbClr val="ED8428"/>
              </a:buClr>
            </a:pPr>
            <a:r>
              <a:rPr lang="en-US" sz="2800" dirty="0" smtClean="0">
                <a:solidFill>
                  <a:srgbClr val="3D3D3D"/>
                </a:solidFill>
              </a:rPr>
              <a:t>Z Score</a:t>
            </a:r>
          </a:p>
          <a:p>
            <a:pPr marL="0" indent="0">
              <a:buClr>
                <a:srgbClr val="ED8428"/>
              </a:buClr>
              <a:buNone/>
            </a:pPr>
            <a:r>
              <a:rPr lang="en-US" sz="2800" dirty="0">
                <a:solidFill>
                  <a:srgbClr val="3D3D3D"/>
                </a:solidFill>
              </a:rPr>
              <a:t>	</a:t>
            </a:r>
            <a:r>
              <a:rPr lang="en-US" sz="2800" dirty="0" smtClean="0">
                <a:solidFill>
                  <a:srgbClr val="3D3D3D"/>
                </a:solidFill>
              </a:rPr>
              <a:t>Relationship between standard deviation of a point and 	mean of the group</a:t>
            </a:r>
            <a:endParaRPr lang="en-US" sz="2800" dirty="0">
              <a:solidFill>
                <a:srgbClr val="3D3D3D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accent1"/>
                </a:solidFill>
              </a:rPr>
              <a:t>Cleaning Data: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 smtClean="0">
                <a:solidFill>
                  <a:schemeClr val="accent1"/>
                </a:solidFill>
              </a:rPr>
              <a:t>Outliers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9114" y="1451401"/>
            <a:ext cx="100831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Outliers are values </a:t>
            </a:r>
            <a:r>
              <a:rPr lang="en-US" dirty="0"/>
              <a:t>that fall more than three standard deviations from the </a:t>
            </a:r>
            <a:r>
              <a:rPr lang="en-US" dirty="0" smtClean="0"/>
              <a:t>mean.</a:t>
            </a:r>
          </a:p>
          <a:p>
            <a:endParaRPr lang="en-US" dirty="0" smtClean="0"/>
          </a:p>
          <a:p>
            <a:r>
              <a:rPr lang="en-US" dirty="0" smtClean="0"/>
              <a:t>Depending on the data being worked on, they can be natural variations in the data or errors during entry or sampling.</a:t>
            </a:r>
            <a:endParaRPr lang="en-US" dirty="0"/>
          </a:p>
        </p:txBody>
      </p:sp>
      <p:sp>
        <p:nvSpPr>
          <p:cNvPr id="6" name="Content Placeholder 4"/>
          <p:cNvSpPr>
            <a:spLocks noGrp="1"/>
          </p:cNvSpPr>
          <p:nvPr>
            <p:ph sz="half" idx="2"/>
          </p:nvPr>
        </p:nvSpPr>
        <p:spPr>
          <a:xfrm>
            <a:off x="6347255" y="2776152"/>
            <a:ext cx="5049795" cy="39129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500" u="sng" dirty="0" smtClean="0">
                <a:solidFill>
                  <a:schemeClr val="accent1"/>
                </a:solidFill>
              </a:rPr>
              <a:t>Dropping Outliers</a:t>
            </a:r>
          </a:p>
          <a:p>
            <a:r>
              <a:rPr lang="en-US" sz="2000" dirty="0" smtClean="0">
                <a:solidFill>
                  <a:srgbClr val="3D3D3D"/>
                </a:solidFill>
              </a:rPr>
              <a:t>Find the IQR score (Q3 –Q1) to identify the points to drop</a:t>
            </a:r>
          </a:p>
          <a:p>
            <a:r>
              <a:rPr lang="en-US" sz="2000" dirty="0" smtClean="0">
                <a:solidFill>
                  <a:srgbClr val="3D3D3D"/>
                </a:solidFill>
              </a:rPr>
              <a:t>Drop points that </a:t>
            </a:r>
            <a:r>
              <a:rPr lang="en-US" sz="2000" dirty="0">
                <a:solidFill>
                  <a:srgbClr val="3D3D3D"/>
                </a:solidFill>
              </a:rPr>
              <a:t>fall outside the not in the range of </a:t>
            </a:r>
            <a:r>
              <a:rPr lang="en-US" sz="2000" dirty="0" smtClean="0">
                <a:solidFill>
                  <a:srgbClr val="3D3D3D"/>
                </a:solidFill>
              </a:rPr>
              <a:t>(</a:t>
            </a:r>
            <a:r>
              <a:rPr lang="en-US" sz="2000" dirty="0">
                <a:solidFill>
                  <a:srgbClr val="3D3D3D"/>
                </a:solidFill>
              </a:rPr>
              <a:t>Q1 - 1.5 IQR) and (Q3 + 1.5 IQR)</a:t>
            </a:r>
            <a:endParaRPr lang="en-US" sz="2000" dirty="0" smtClean="0">
              <a:solidFill>
                <a:srgbClr val="3D3D3D"/>
              </a:solidFill>
            </a:endParaRPr>
          </a:p>
          <a:p>
            <a:pPr marL="0" indent="0">
              <a:buClr>
                <a:srgbClr val="ED8428"/>
              </a:buClr>
              <a:buNone/>
            </a:pPr>
            <a:r>
              <a:rPr lang="en-US" sz="2000" dirty="0" smtClean="0">
                <a:solidFill>
                  <a:srgbClr val="3D3D3D"/>
                </a:solidFill>
              </a:rPr>
              <a:t>	</a:t>
            </a:r>
          </a:p>
          <a:p>
            <a:pPr marL="0" indent="0" algn="ctr">
              <a:buClr>
                <a:srgbClr val="ED8428"/>
              </a:buClr>
              <a:buNone/>
            </a:pPr>
            <a:r>
              <a:rPr lang="en-US" sz="2000" dirty="0" err="1" smtClean="0">
                <a:solidFill>
                  <a:srgbClr val="3D3D3D"/>
                </a:solidFill>
              </a:rPr>
              <a:t>df</a:t>
            </a:r>
            <a:r>
              <a:rPr lang="en-US" sz="2000" dirty="0">
                <a:solidFill>
                  <a:srgbClr val="3D3D3D"/>
                </a:solidFill>
              </a:rPr>
              <a:t>[~((</a:t>
            </a:r>
            <a:r>
              <a:rPr lang="en-US" sz="2000" dirty="0" err="1">
                <a:solidFill>
                  <a:srgbClr val="3D3D3D"/>
                </a:solidFill>
              </a:rPr>
              <a:t>df</a:t>
            </a:r>
            <a:r>
              <a:rPr lang="en-US" sz="2000" dirty="0">
                <a:solidFill>
                  <a:srgbClr val="3D3D3D"/>
                </a:solidFill>
              </a:rPr>
              <a:t> &lt; (Q1 - 1.5 * IQR)) | (</a:t>
            </a:r>
            <a:r>
              <a:rPr lang="en-US" sz="2000" dirty="0" err="1">
                <a:solidFill>
                  <a:srgbClr val="3D3D3D"/>
                </a:solidFill>
              </a:rPr>
              <a:t>df</a:t>
            </a:r>
            <a:r>
              <a:rPr lang="en-US" sz="2000" dirty="0">
                <a:solidFill>
                  <a:srgbClr val="3D3D3D"/>
                </a:solidFill>
              </a:rPr>
              <a:t> &gt; (Q3 + 1.5 </a:t>
            </a:r>
            <a:r>
              <a:rPr lang="en-US" sz="2000" dirty="0" smtClean="0">
                <a:solidFill>
                  <a:srgbClr val="3D3D3D"/>
                </a:solidFill>
              </a:rPr>
              <a:t>IQR</a:t>
            </a:r>
            <a:r>
              <a:rPr lang="en-US" sz="2000" dirty="0">
                <a:solidFill>
                  <a:srgbClr val="3D3D3D"/>
                </a:solidFill>
              </a:rPr>
              <a:t>))).any(axis=1)]</a:t>
            </a:r>
            <a:endParaRPr lang="en-US" sz="2000" dirty="0" smtClean="0">
              <a:solidFill>
                <a:srgbClr val="3D3D3D"/>
              </a:solidFill>
            </a:endParaRPr>
          </a:p>
          <a:p>
            <a:pPr marL="0" indent="0">
              <a:buNone/>
            </a:pPr>
            <a:endParaRPr lang="en-US" sz="43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4300" dirty="0" smtClean="0">
              <a:solidFill>
                <a:schemeClr val="tx2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087762" y="2776152"/>
            <a:ext cx="24714" cy="37729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351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635764" y="2331307"/>
            <a:ext cx="3891825" cy="399535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Checking </a:t>
            </a:r>
            <a:r>
              <a:rPr lang="en-US" dirty="0"/>
              <a:t>for missing values</a:t>
            </a:r>
          </a:p>
          <a:p>
            <a:pPr marL="0" indent="0">
              <a:buNone/>
            </a:pPr>
            <a:r>
              <a:rPr lang="en-US" dirty="0" smtClean="0"/>
              <a:t>	df.isnull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	df.isna</a:t>
            </a:r>
            <a:r>
              <a:rPr lang="en-US" dirty="0" smtClean="0"/>
              <a:t>()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 smtClean="0"/>
              <a:t>Drop </a:t>
            </a:r>
            <a:r>
              <a:rPr lang="en-US" dirty="0"/>
              <a:t>missing observations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df.dropna</a:t>
            </a:r>
            <a:r>
              <a:rPr lang="en-US" dirty="0" smtClean="0"/>
              <a:t>()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 smtClean="0"/>
              <a:t>Drop </a:t>
            </a:r>
            <a:r>
              <a:rPr lang="en-US" dirty="0"/>
              <a:t>rows with missing values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df.dropna</a:t>
            </a:r>
            <a:r>
              <a:rPr lang="en-US" dirty="0"/>
              <a:t>(how = ‘all</a:t>
            </a:r>
            <a:r>
              <a:rPr lang="en-US" dirty="0" smtClean="0"/>
              <a:t>’)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 smtClean="0"/>
              <a:t>Drop </a:t>
            </a:r>
            <a:r>
              <a:rPr lang="en-US" dirty="0"/>
              <a:t>columns with missing values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df.dropna</a:t>
            </a:r>
            <a:r>
              <a:rPr lang="en-US" dirty="0"/>
              <a:t>(axis = 1)</a:t>
            </a:r>
          </a:p>
          <a:p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accent1"/>
                </a:solidFill>
              </a:rPr>
              <a:t>Cleaning Data</a:t>
            </a:r>
            <a:r>
              <a:rPr lang="en-US" sz="3600" dirty="0">
                <a:solidFill>
                  <a:schemeClr val="accent1"/>
                </a:solidFill>
              </a:rPr>
              <a:t>:</a:t>
            </a:r>
            <a:r>
              <a:rPr lang="en-US" sz="3600" dirty="0" smtClean="0">
                <a:solidFill>
                  <a:schemeClr val="accent1"/>
                </a:solidFill>
              </a:rPr>
              <a:t> </a:t>
            </a:r>
            <a:r>
              <a:rPr lang="en-US" sz="3600" dirty="0">
                <a:solidFill>
                  <a:schemeClr val="accent1"/>
                </a:solidFill>
              </a:rPr>
              <a:t>Missing values 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0919" y="1591445"/>
            <a:ext cx="10033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Drop/Fill </a:t>
            </a:r>
            <a:r>
              <a:rPr lang="en-US" dirty="0"/>
              <a:t>with a value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half" idx="2"/>
          </p:nvPr>
        </p:nvSpPr>
        <p:spPr>
          <a:xfrm>
            <a:off x="6878595" y="2100822"/>
            <a:ext cx="4145289" cy="475717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Fill </a:t>
            </a:r>
            <a:r>
              <a:rPr lang="en-US" dirty="0"/>
              <a:t>missing values with </a:t>
            </a:r>
            <a:r>
              <a:rPr lang="en-US" dirty="0" smtClean="0"/>
              <a:t>zeros or a value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df.fillna</a:t>
            </a:r>
            <a:r>
              <a:rPr lang="en-US" dirty="0"/>
              <a:t>(0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sz="400" dirty="0"/>
          </a:p>
          <a:p>
            <a:r>
              <a:rPr lang="en-US" dirty="0"/>
              <a:t>Fill missing values forward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df.fillna</a:t>
            </a:r>
            <a:r>
              <a:rPr lang="en-US" dirty="0"/>
              <a:t>(method = ‘</a:t>
            </a:r>
            <a:r>
              <a:rPr lang="en-US" dirty="0" err="1"/>
              <a:t>ffill</a:t>
            </a:r>
            <a:r>
              <a:rPr lang="en-US" dirty="0" smtClean="0"/>
              <a:t>’)</a:t>
            </a:r>
            <a:endParaRPr lang="en-US" sz="1500" dirty="0"/>
          </a:p>
          <a:p>
            <a:pPr marL="0" indent="0">
              <a:buNone/>
            </a:pPr>
            <a:endParaRPr lang="en-US" sz="400" dirty="0"/>
          </a:p>
          <a:p>
            <a:r>
              <a:rPr lang="en-US" dirty="0"/>
              <a:t>Fill missing values backward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df.fillna</a:t>
            </a:r>
            <a:r>
              <a:rPr lang="en-US" dirty="0"/>
              <a:t>(method = ‘</a:t>
            </a:r>
            <a:r>
              <a:rPr lang="en-US" dirty="0" err="1"/>
              <a:t>bfill</a:t>
            </a:r>
            <a:r>
              <a:rPr lang="en-US" dirty="0" smtClean="0"/>
              <a:t>’)</a:t>
            </a:r>
          </a:p>
          <a:p>
            <a:pPr marL="0" indent="0">
              <a:buNone/>
            </a:pPr>
            <a:endParaRPr lang="en-US" sz="400" dirty="0" smtClean="0"/>
          </a:p>
          <a:p>
            <a:r>
              <a:rPr lang="en-US" dirty="0"/>
              <a:t>Fill missing values </a:t>
            </a:r>
            <a:r>
              <a:rPr lang="en-US" dirty="0" smtClean="0"/>
              <a:t>with average value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df.fillna</a:t>
            </a:r>
            <a:r>
              <a:rPr lang="en-US" dirty="0" smtClean="0"/>
              <a:t>(</a:t>
            </a:r>
            <a:r>
              <a:rPr lang="en-US" dirty="0" err="1" smtClean="0"/>
              <a:t>df.mean</a:t>
            </a:r>
            <a:r>
              <a:rPr lang="en-US" dirty="0" smtClean="0"/>
              <a:t>())</a:t>
            </a:r>
            <a:endParaRPr lang="en-US" dirty="0"/>
          </a:p>
          <a:p>
            <a:pPr marL="0" lvl="0" indent="0" fontAlgn="base">
              <a:buNone/>
            </a:pPr>
            <a:r>
              <a:rPr lang="en-US" dirty="0"/>
              <a:t>	</a:t>
            </a:r>
            <a:r>
              <a:rPr lang="it-IT" altLang="en-US" dirty="0" smtClean="0"/>
              <a:t>df</a:t>
            </a:r>
            <a:r>
              <a:rPr lang="it-IT" altLang="en-US" dirty="0"/>
              <a:t>['col1'].fillna(df['col1'].mean()) </a:t>
            </a:r>
            <a:endParaRPr lang="it-IT" altLang="en-US" dirty="0" smtClean="0"/>
          </a:p>
          <a:p>
            <a:pPr marL="0" lvl="0" indent="0" fontAlgn="base">
              <a:buNone/>
            </a:pPr>
            <a:endParaRPr lang="it-IT" altLang="en-US" sz="400" dirty="0"/>
          </a:p>
          <a:p>
            <a:r>
              <a:rPr lang="en-US" dirty="0" smtClean="0"/>
              <a:t>Fill </a:t>
            </a:r>
            <a:r>
              <a:rPr lang="en-US" dirty="0"/>
              <a:t>missing values </a:t>
            </a:r>
            <a:r>
              <a:rPr lang="en-US" dirty="0" smtClean="0"/>
              <a:t>median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df.fillna</a:t>
            </a:r>
            <a:r>
              <a:rPr lang="en-US" dirty="0"/>
              <a:t>(</a:t>
            </a:r>
            <a:r>
              <a:rPr lang="en-US" dirty="0" err="1"/>
              <a:t>df.median</a:t>
            </a:r>
            <a:r>
              <a:rPr lang="en-US" dirty="0" smtClean="0"/>
              <a:t>())</a:t>
            </a:r>
          </a:p>
          <a:p>
            <a:pPr marL="0" indent="0">
              <a:buNone/>
            </a:pPr>
            <a:r>
              <a:rPr lang="it-IT" altLang="en-US" dirty="0" smtClean="0"/>
              <a:t>	df</a:t>
            </a:r>
            <a:r>
              <a:rPr lang="it-IT" altLang="en-US" dirty="0"/>
              <a:t>['col1'].fillna(df['col1</a:t>
            </a:r>
            <a:r>
              <a:rPr lang="it-IT" altLang="en-US" dirty="0" smtClean="0"/>
              <a:t>'].median())</a:t>
            </a:r>
          </a:p>
          <a:p>
            <a:pPr marL="0" indent="0">
              <a:buNone/>
            </a:pPr>
            <a:r>
              <a:rPr lang="it-IT" altLang="en-US" sz="400" dirty="0" smtClean="0"/>
              <a:t> </a:t>
            </a:r>
            <a:endParaRPr lang="en-US" sz="400" dirty="0" smtClean="0"/>
          </a:p>
          <a:p>
            <a:r>
              <a:rPr lang="en-US" dirty="0" smtClean="0"/>
              <a:t>Fill </a:t>
            </a:r>
            <a:r>
              <a:rPr lang="en-US" dirty="0"/>
              <a:t>missing values </a:t>
            </a:r>
            <a:r>
              <a:rPr lang="en-US" dirty="0" smtClean="0"/>
              <a:t>mode</a:t>
            </a:r>
          </a:p>
          <a:p>
            <a:pPr marL="0" indent="0">
              <a:buNone/>
            </a:pPr>
            <a:r>
              <a:rPr lang="it-IT" dirty="0" smtClean="0"/>
              <a:t>	df</a:t>
            </a:r>
            <a:r>
              <a:rPr lang="it-IT" dirty="0"/>
              <a:t>['col1'].fillna(df['col1'].mode()[0</a:t>
            </a:r>
            <a:r>
              <a:rPr lang="it-IT" dirty="0" smtClean="0"/>
              <a:t>])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087762" y="2191265"/>
            <a:ext cx="0" cy="4505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062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677478" y="3418702"/>
            <a:ext cx="5118652" cy="287276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sz="2800" dirty="0" smtClean="0">
              <a:solidFill>
                <a:schemeClr val="tx2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One hot Encoding</a:t>
            </a:r>
          </a:p>
          <a:p>
            <a:pPr marL="0" indent="0">
              <a:buNone/>
            </a:pPr>
            <a:r>
              <a:rPr lang="en-US" sz="2400" dirty="0" err="1" smtClean="0">
                <a:solidFill>
                  <a:schemeClr val="tx2"/>
                </a:solidFill>
              </a:rPr>
              <a:t>onehotencoder</a:t>
            </a:r>
            <a:r>
              <a:rPr lang="en-US" sz="2400" dirty="0" smtClean="0">
                <a:solidFill>
                  <a:schemeClr val="tx2"/>
                </a:solidFill>
              </a:rPr>
              <a:t>() </a:t>
            </a:r>
            <a:r>
              <a:rPr lang="en-US" sz="2400" dirty="0" err="1" smtClean="0">
                <a:solidFill>
                  <a:schemeClr val="tx2"/>
                </a:solidFill>
              </a:rPr>
              <a:t>scikitlearn</a:t>
            </a:r>
            <a:r>
              <a:rPr lang="en-US" sz="2400" dirty="0" smtClean="0">
                <a:solidFill>
                  <a:schemeClr val="tx2"/>
                </a:solidFill>
              </a:rPr>
              <a:t> method</a:t>
            </a:r>
          </a:p>
          <a:p>
            <a:pPr marL="0" indent="0">
              <a:buNone/>
            </a:pPr>
            <a:endParaRPr lang="en-US" sz="2400" dirty="0" smtClean="0">
              <a:solidFill>
                <a:schemeClr val="tx2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Numerical Dummies</a:t>
            </a:r>
          </a:p>
          <a:p>
            <a:pPr marL="0" lvl="0" indent="0">
              <a:buClr>
                <a:srgbClr val="ED8428"/>
              </a:buClr>
              <a:buNone/>
            </a:pPr>
            <a:r>
              <a:rPr lang="en-US" sz="2400" dirty="0" err="1" smtClean="0">
                <a:solidFill>
                  <a:srgbClr val="3D3D3D"/>
                </a:solidFill>
              </a:rPr>
              <a:t>getdummies</a:t>
            </a:r>
            <a:r>
              <a:rPr lang="en-US" sz="2400" dirty="0" smtClean="0">
                <a:solidFill>
                  <a:srgbClr val="3D3D3D"/>
                </a:solidFill>
              </a:rPr>
              <a:t>() </a:t>
            </a:r>
            <a:r>
              <a:rPr lang="en-US" sz="2400" dirty="0" err="1" smtClean="0">
                <a:solidFill>
                  <a:srgbClr val="3D3D3D"/>
                </a:solidFill>
              </a:rPr>
              <a:t>scikitlearn</a:t>
            </a:r>
            <a:r>
              <a:rPr lang="en-US" sz="2400" dirty="0" smtClean="0">
                <a:solidFill>
                  <a:srgbClr val="3D3D3D"/>
                </a:solidFill>
              </a:rPr>
              <a:t> method</a:t>
            </a:r>
          </a:p>
          <a:p>
            <a:pPr marL="0" indent="0">
              <a:buNone/>
            </a:pPr>
            <a:endParaRPr lang="en-US" sz="4300" dirty="0" smtClean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solidFill>
                  <a:schemeClr val="accent1"/>
                </a:solidFill>
              </a:rPr>
              <a:t>Encoding</a:t>
            </a:r>
            <a:endParaRPr lang="en-US" sz="3600" u="sng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1326" y="1804692"/>
            <a:ext cx="106050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tx2"/>
                </a:solidFill>
              </a:rPr>
              <a:t>Categorical </a:t>
            </a:r>
            <a:r>
              <a:rPr lang="en-US" sz="2400" b="1" dirty="0">
                <a:solidFill>
                  <a:schemeClr val="tx2"/>
                </a:solidFill>
              </a:rPr>
              <a:t>data </a:t>
            </a:r>
            <a:r>
              <a:rPr lang="en-US" sz="2400" b="1" dirty="0" smtClean="0">
                <a:solidFill>
                  <a:schemeClr val="tx2"/>
                </a:solidFill>
              </a:rPr>
              <a:t>encoding</a:t>
            </a:r>
            <a:r>
              <a:rPr lang="en-US" sz="2400" dirty="0" smtClean="0">
                <a:solidFill>
                  <a:schemeClr val="tx2"/>
                </a:solidFill>
              </a:rPr>
              <a:t> is conversion of categorical variables to numerical dummies.</a:t>
            </a:r>
          </a:p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Most useful before using machine learning </a:t>
            </a:r>
            <a:r>
              <a:rPr lang="en-US" sz="2400" dirty="0" smtClean="0">
                <a:solidFill>
                  <a:schemeClr val="tx2"/>
                </a:solidFill>
              </a:rPr>
              <a:t>algorithms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879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677478" y="2973859"/>
            <a:ext cx="5118652" cy="3781168"/>
          </a:xfrm>
        </p:spPr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r>
              <a:rPr lang="en-US" sz="4200" u="sng" dirty="0" smtClean="0">
                <a:solidFill>
                  <a:schemeClr val="accent1"/>
                </a:solidFill>
              </a:rPr>
              <a:t>Feature Selection Methods</a:t>
            </a:r>
            <a:endParaRPr lang="en-US" sz="4200" u="sng" dirty="0" smtClean="0">
              <a:solidFill>
                <a:schemeClr val="accent1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Wrapper methods</a:t>
            </a:r>
          </a:p>
          <a:p>
            <a:pPr marL="0" indent="0">
              <a:buNone/>
            </a:pPr>
            <a:r>
              <a:rPr lang="en-US" sz="4300" dirty="0" smtClean="0">
                <a:solidFill>
                  <a:schemeClr val="tx2"/>
                </a:solidFill>
              </a:rPr>
              <a:t>	Forward</a:t>
            </a:r>
            <a:r>
              <a:rPr lang="en-US" sz="4300" dirty="0">
                <a:solidFill>
                  <a:schemeClr val="tx2"/>
                </a:solidFill>
              </a:rPr>
              <a:t>, backward, and stepwise </a:t>
            </a:r>
            <a:r>
              <a:rPr lang="en-US" sz="4300" dirty="0" smtClean="0">
                <a:solidFill>
                  <a:schemeClr val="tx2"/>
                </a:solidFill>
              </a:rPr>
              <a:t>selection</a:t>
            </a:r>
          </a:p>
          <a:p>
            <a:endParaRPr lang="en-US" sz="4300" dirty="0">
              <a:solidFill>
                <a:schemeClr val="tx2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Filter </a:t>
            </a:r>
            <a:r>
              <a:rPr lang="en-US" sz="4300" dirty="0">
                <a:solidFill>
                  <a:schemeClr val="tx2"/>
                </a:solidFill>
              </a:rPr>
              <a:t>methods </a:t>
            </a:r>
            <a:endParaRPr lang="en-US" sz="4300" dirty="0" smtClean="0">
              <a:solidFill>
                <a:schemeClr val="tx2"/>
              </a:solidFill>
            </a:endParaRPr>
          </a:p>
          <a:p>
            <a:pPr marL="594000" lvl="2" indent="0">
              <a:buNone/>
            </a:pPr>
            <a:r>
              <a:rPr lang="en-US" sz="3900" dirty="0" smtClean="0">
                <a:solidFill>
                  <a:schemeClr val="tx2"/>
                </a:solidFill>
              </a:rPr>
              <a:t>ANOVA, Pearson correlation,  Variance </a:t>
            </a:r>
            <a:r>
              <a:rPr lang="en-US" sz="3900" dirty="0" err="1" smtClean="0">
                <a:solidFill>
                  <a:schemeClr val="tx2"/>
                </a:solidFill>
              </a:rPr>
              <a:t>thresholding</a:t>
            </a:r>
            <a:endParaRPr lang="en-US" sz="3900" dirty="0" smtClean="0">
              <a:solidFill>
                <a:schemeClr val="tx2"/>
              </a:solidFill>
            </a:endParaRPr>
          </a:p>
          <a:p>
            <a:endParaRPr lang="en-US" sz="4300" dirty="0" smtClean="0">
              <a:solidFill>
                <a:schemeClr val="tx2"/>
              </a:solidFill>
            </a:endParaRPr>
          </a:p>
          <a:p>
            <a:r>
              <a:rPr lang="en-US" sz="4300" dirty="0" smtClean="0">
                <a:solidFill>
                  <a:schemeClr val="tx2"/>
                </a:solidFill>
              </a:rPr>
              <a:t>Embedded methods</a:t>
            </a:r>
          </a:p>
          <a:p>
            <a:pPr marL="594000" lvl="2" indent="0">
              <a:buNone/>
            </a:pPr>
            <a:r>
              <a:rPr lang="en-US" sz="3900" dirty="0" smtClean="0">
                <a:solidFill>
                  <a:schemeClr val="tx2"/>
                </a:solidFill>
              </a:rPr>
              <a:t>Lasso, Ridge, Decision Tree</a:t>
            </a:r>
            <a:endParaRPr lang="en-US" sz="3900" dirty="0" smtClean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accent1"/>
                </a:solidFill>
              </a:rPr>
              <a:t>Feature Selection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42999" y="1451401"/>
            <a:ext cx="106050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This is reducing </a:t>
            </a:r>
            <a:r>
              <a:rPr lang="en-US" sz="2400" dirty="0">
                <a:solidFill>
                  <a:schemeClr val="tx2"/>
                </a:solidFill>
              </a:rPr>
              <a:t>the number of input </a:t>
            </a:r>
            <a:r>
              <a:rPr lang="en-US" sz="2400" dirty="0" smtClean="0">
                <a:solidFill>
                  <a:schemeClr val="tx2"/>
                </a:solidFill>
              </a:rPr>
              <a:t>variables.</a:t>
            </a:r>
          </a:p>
          <a:p>
            <a:pPr algn="ctr"/>
            <a:endParaRPr lang="en-US" sz="2400" dirty="0" smtClean="0">
              <a:solidFill>
                <a:schemeClr val="tx2"/>
              </a:solidFill>
            </a:endParaRPr>
          </a:p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It helps reduce cost, time spent and improve accuracy of a model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554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677478" y="3016309"/>
            <a:ext cx="5118652" cy="3275161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800" u="sng" dirty="0">
                <a:solidFill>
                  <a:schemeClr val="accent1"/>
                </a:solidFill>
              </a:rPr>
              <a:t>Common Feature Scaling Techniques</a:t>
            </a:r>
          </a:p>
          <a:p>
            <a:r>
              <a:rPr lang="en-US" sz="2800" dirty="0">
                <a:solidFill>
                  <a:schemeClr val="tx2"/>
                </a:solidFill>
              </a:rPr>
              <a:t>Absolute Maximum Scaling</a:t>
            </a:r>
          </a:p>
          <a:p>
            <a:r>
              <a:rPr lang="en-US" sz="2800" dirty="0">
                <a:solidFill>
                  <a:schemeClr val="tx2"/>
                </a:solidFill>
              </a:rPr>
              <a:t>Min-Max Scaling</a:t>
            </a:r>
          </a:p>
          <a:p>
            <a:r>
              <a:rPr lang="en-US" sz="2800" dirty="0">
                <a:solidFill>
                  <a:schemeClr val="tx2"/>
                </a:solidFill>
              </a:rPr>
              <a:t>Normalization</a:t>
            </a:r>
          </a:p>
          <a:p>
            <a:r>
              <a:rPr lang="en-US" sz="2800" dirty="0">
                <a:solidFill>
                  <a:schemeClr val="tx2"/>
                </a:solidFill>
              </a:rPr>
              <a:t>Standardization</a:t>
            </a:r>
          </a:p>
          <a:p>
            <a:r>
              <a:rPr lang="en-US" sz="2800" dirty="0">
                <a:solidFill>
                  <a:schemeClr val="tx2"/>
                </a:solidFill>
              </a:rPr>
              <a:t>Robust Scaling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solidFill>
                  <a:schemeClr val="accent1"/>
                </a:solidFill>
              </a:rPr>
              <a:t>Feature Scaling</a:t>
            </a:r>
            <a:endParaRPr lang="en-US" sz="3600" u="sng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2076" y="1679857"/>
            <a:ext cx="106050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tx2"/>
                </a:solidFill>
              </a:rPr>
              <a:t>Feature </a:t>
            </a:r>
            <a:r>
              <a:rPr lang="en-US" sz="2400" b="1" dirty="0">
                <a:solidFill>
                  <a:schemeClr val="tx2"/>
                </a:solidFill>
              </a:rPr>
              <a:t>scaling </a:t>
            </a:r>
            <a:r>
              <a:rPr lang="en-US" sz="2400" dirty="0">
                <a:solidFill>
                  <a:schemeClr val="tx2"/>
                </a:solidFill>
              </a:rPr>
              <a:t>is a method used to normalize the range of independent variables or features of </a:t>
            </a:r>
            <a:r>
              <a:rPr lang="en-US" sz="2400" dirty="0" smtClean="0">
                <a:solidFill>
                  <a:schemeClr val="tx2"/>
                </a:solidFill>
              </a:rPr>
              <a:t>data so they can be in the same range.</a:t>
            </a:r>
            <a:endParaRPr lang="en-US" sz="2400" b="1" dirty="0">
              <a:solidFill>
                <a:schemeClr val="tx2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931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575894" y="1169773"/>
            <a:ext cx="11029616" cy="3155091"/>
          </a:xfrm>
          <a:noFill/>
        </p:spPr>
        <p:txBody>
          <a:bodyPr>
            <a:noAutofit/>
          </a:bodyPr>
          <a:lstStyle/>
          <a:p>
            <a:pPr algn="ctr"/>
            <a:r>
              <a:rPr lang="en-US" sz="9600" dirty="0" smtClean="0">
                <a:latin typeface="Algerian" panose="04020705040A02060702" pitchFamily="82" charset="0"/>
              </a:rPr>
              <a:t>HYPOTHESIS TESTING</a:t>
            </a:r>
            <a:endParaRPr lang="en-US" sz="96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843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3905">
              <a:srgbClr val="FCE3CC"/>
            </a:gs>
            <a:gs pos="7000">
              <a:srgbClr val="FDEFE2">
                <a:lumMod val="92000"/>
              </a:srgbClr>
            </a:gs>
            <a:gs pos="1948">
              <a:schemeClr val="accent1">
                <a:lumMod val="5000"/>
                <a:lumOff val="95000"/>
              </a:schemeClr>
            </a:gs>
            <a:gs pos="89000">
              <a:srgbClr val="FEF9F4"/>
            </a:gs>
            <a:gs pos="52000">
              <a:schemeClr val="accent1">
                <a:lumMod val="5000"/>
                <a:lumOff val="95000"/>
              </a:schemeClr>
            </a:gs>
            <a:gs pos="45000">
              <a:srgbClr val="FDEEE0"/>
            </a:gs>
            <a:gs pos="37000">
              <a:schemeClr val="accent1">
                <a:lumMod val="5000"/>
                <a:lumOff val="95000"/>
              </a:schemeClr>
            </a:gs>
            <a:gs pos="0">
              <a:schemeClr val="accent1">
                <a:lumMod val="45000"/>
                <a:lumOff val="5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575894" y="1332689"/>
            <a:ext cx="11029616" cy="3667328"/>
          </a:xfrm>
          <a:noFill/>
        </p:spPr>
        <p:txBody>
          <a:bodyPr>
            <a:noAutofit/>
          </a:bodyPr>
          <a:lstStyle/>
          <a:p>
            <a:pPr algn="ctr"/>
            <a:r>
              <a:rPr lang="en-US" sz="9600" dirty="0" smtClean="0">
                <a:latin typeface="Algerian" panose="04020705040A02060702" pitchFamily="82" charset="0"/>
              </a:rPr>
              <a:t>DATA PREPROCESSING</a:t>
            </a:r>
            <a:endParaRPr lang="en-US" sz="96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290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/>
              <a:t>Testing Statistical Significance of the possibility of an event occurring(Null Hypothesis)</a:t>
            </a: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br>
              <a:rPr lang="en-US" dirty="0" smtClean="0"/>
            </a:br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121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8" y="1730071"/>
            <a:ext cx="6650991" cy="4107974"/>
          </a:xfrm>
        </p:spPr>
        <p:txBody>
          <a:bodyPr>
            <a:normAutofit/>
          </a:bodyPr>
          <a:lstStyle/>
          <a:p>
            <a:r>
              <a:rPr lang="en-US" dirty="0" smtClean="0"/>
              <a:t>Prove causation between 2 variables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 TESTING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00928" y="1159698"/>
            <a:ext cx="6650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/>
                </a:solidFill>
              </a:rPr>
              <a:t>Importance</a:t>
            </a:r>
            <a:endParaRPr 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601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54887" y="1232453"/>
            <a:ext cx="110931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1"/>
                </a:solidFill>
              </a:rPr>
              <a:t>Null Hypothesis</a:t>
            </a:r>
            <a:endParaRPr lang="en-US" sz="4400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374" y="2683567"/>
            <a:ext cx="10992678" cy="223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3200" dirty="0">
                <a:solidFill>
                  <a:srgbClr val="3D3D3D"/>
                </a:solidFill>
              </a:rPr>
              <a:t>S</a:t>
            </a:r>
            <a:r>
              <a:rPr lang="en-US" sz="3200" dirty="0" smtClean="0">
                <a:solidFill>
                  <a:srgbClr val="3D3D3D"/>
                </a:solidFill>
              </a:rPr>
              <a:t>tatement that is </a:t>
            </a:r>
            <a:r>
              <a:rPr lang="en-US" sz="3200" dirty="0">
                <a:solidFill>
                  <a:srgbClr val="3D3D3D"/>
                </a:solidFill>
              </a:rPr>
              <a:t>believed to be true </a:t>
            </a:r>
            <a:r>
              <a:rPr lang="en-US" sz="3200" dirty="0" smtClean="0">
                <a:solidFill>
                  <a:srgbClr val="3D3D3D"/>
                </a:solidFill>
              </a:rPr>
              <a:t>or </a:t>
            </a:r>
            <a:r>
              <a:rPr lang="en-US" sz="3200" dirty="0">
                <a:solidFill>
                  <a:srgbClr val="3D3D3D"/>
                </a:solidFill>
              </a:rPr>
              <a:t>is used to put forth an argument unless it can be shown to be incorrect </a:t>
            </a:r>
            <a:r>
              <a:rPr lang="en-US" sz="3200" dirty="0" smtClean="0">
                <a:solidFill>
                  <a:srgbClr val="3D3D3D"/>
                </a:solidFill>
              </a:rPr>
              <a:t>by Hypothesis testing.</a:t>
            </a:r>
            <a:endParaRPr lang="en-US" sz="3200" dirty="0">
              <a:solidFill>
                <a:srgbClr val="3D3D3D"/>
              </a:solidFill>
            </a:endParaRPr>
          </a:p>
          <a:p>
            <a:pPr lvl="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</a:pPr>
            <a:endParaRPr lang="en-US" sz="3200" dirty="0">
              <a:solidFill>
                <a:srgbClr val="3D3D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429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54887" y="1292087"/>
            <a:ext cx="110931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1"/>
                </a:solidFill>
              </a:rPr>
              <a:t>Alternative Hypothesis</a:t>
            </a:r>
            <a:endParaRPr lang="en-US" sz="4400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374" y="2683566"/>
            <a:ext cx="10992678" cy="125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3200" dirty="0" smtClean="0">
                <a:solidFill>
                  <a:srgbClr val="3D3D3D"/>
                </a:solidFill>
              </a:rPr>
              <a:t>Claim that </a:t>
            </a:r>
            <a:r>
              <a:rPr lang="en-US" sz="3200" dirty="0">
                <a:solidFill>
                  <a:srgbClr val="3D3D3D"/>
                </a:solidFill>
              </a:rPr>
              <a:t>is contradictory to the null </a:t>
            </a:r>
            <a:r>
              <a:rPr lang="en-US" sz="3200" dirty="0" smtClean="0">
                <a:solidFill>
                  <a:srgbClr val="3D3D3D"/>
                </a:solidFill>
              </a:rPr>
              <a:t>hypothesis.</a:t>
            </a:r>
            <a:endParaRPr lang="en-US" sz="3200" dirty="0">
              <a:solidFill>
                <a:srgbClr val="3D3D3D"/>
              </a:solidFill>
            </a:endParaRPr>
          </a:p>
          <a:p>
            <a:pPr lvl="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</a:pPr>
            <a:endParaRPr lang="en-US" sz="3200" dirty="0">
              <a:solidFill>
                <a:srgbClr val="3D3D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519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23526" y="2362033"/>
            <a:ext cx="5194769" cy="557784"/>
          </a:xfrm>
        </p:spPr>
        <p:txBody>
          <a:bodyPr/>
          <a:lstStyle/>
          <a:p>
            <a:r>
              <a:rPr lang="en-US" sz="2000" dirty="0" smtClean="0"/>
              <a:t>N</a:t>
            </a:r>
            <a:r>
              <a:rPr lang="en-US" sz="2000" b="1" dirty="0" smtClean="0">
                <a:solidFill>
                  <a:schemeClr val="accent1"/>
                </a:solidFill>
              </a:rPr>
              <a:t>ull Hypothesis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3529" y="3020636"/>
            <a:ext cx="5194766" cy="324835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Marital Situation does not affect Education at </a:t>
            </a:r>
            <a:r>
              <a:rPr lang="en-US" dirty="0" err="1" smtClean="0">
                <a:solidFill>
                  <a:schemeClr val="tx2"/>
                </a:solidFill>
              </a:rPr>
              <a:t>Elimu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Univesity</a:t>
            </a:r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6416038" y="2362033"/>
            <a:ext cx="5194770" cy="553373"/>
          </a:xfrm>
        </p:spPr>
        <p:txBody>
          <a:bodyPr/>
          <a:lstStyle/>
          <a:p>
            <a:r>
              <a:rPr lang="en-US" sz="2000" b="1" dirty="0" smtClean="0">
                <a:solidFill>
                  <a:schemeClr val="accent1"/>
                </a:solidFill>
              </a:rPr>
              <a:t>Alternative Hy</a:t>
            </a:r>
            <a:r>
              <a:rPr lang="en-US" sz="2000" dirty="0" smtClean="0"/>
              <a:t>pothesis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6416037" y="3105665"/>
            <a:ext cx="5194771" cy="3410143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Marital Situation affects </a:t>
            </a:r>
            <a:r>
              <a:rPr lang="en-US" dirty="0">
                <a:solidFill>
                  <a:schemeClr val="tx2"/>
                </a:solidFill>
              </a:rPr>
              <a:t>Education at </a:t>
            </a:r>
            <a:r>
              <a:rPr lang="en-US" dirty="0" err="1">
                <a:solidFill>
                  <a:schemeClr val="tx2"/>
                </a:solidFill>
              </a:rPr>
              <a:t>Elimu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Univesity</a:t>
            </a:r>
            <a:endParaRPr lang="en-US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7135" y="1119093"/>
            <a:ext cx="110931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1"/>
                </a:solidFill>
              </a:rPr>
              <a:t>Example</a:t>
            </a:r>
            <a:endParaRPr lang="en-US" sz="4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402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ontent Placeholder 100" descr="SmartArt Graphic">
            <a:extLst>
              <a:ext uri="{FF2B5EF4-FFF2-40B4-BE49-F238E27FC236}">
                <a16:creationId xmlns:a16="http://schemas.microsoft.com/office/drawing/2014/main" id="{B5D5564A-0C86-4C0D-8913-1C2ECCFAA6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0394061"/>
              </p:ext>
            </p:extLst>
          </p:nvPr>
        </p:nvGraphicFramePr>
        <p:xfrm>
          <a:off x="832022" y="1762897"/>
          <a:ext cx="10717719" cy="48273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32022" y="856735"/>
            <a:ext cx="10717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1"/>
                </a:solidFill>
              </a:rPr>
              <a:t>Steps involved in Hypothesis testing</a:t>
            </a:r>
            <a:endParaRPr lang="en-US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421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54886" y="970811"/>
            <a:ext cx="110931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1"/>
                </a:solidFill>
              </a:rPr>
              <a:t>Errors in Hypothesis Testing</a:t>
            </a:r>
            <a:endParaRPr lang="en-US" sz="4400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91481" y="2181059"/>
            <a:ext cx="6614984" cy="3299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</a:pPr>
            <a:r>
              <a:rPr lang="en-US" sz="3200" dirty="0">
                <a:solidFill>
                  <a:srgbClr val="3D3D3D"/>
                </a:solidFill>
              </a:rPr>
              <a:t>Type I Error </a:t>
            </a:r>
            <a:r>
              <a:rPr lang="en-US" sz="3200" dirty="0" smtClean="0">
                <a:solidFill>
                  <a:srgbClr val="3D3D3D"/>
                </a:solidFill>
              </a:rPr>
              <a:t>α </a:t>
            </a: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dirty="0" smtClean="0">
                <a:solidFill>
                  <a:srgbClr val="3D3D3D"/>
                </a:solidFill>
              </a:rPr>
              <a:t>Probability </a:t>
            </a:r>
            <a:r>
              <a:rPr lang="en-US" dirty="0">
                <a:solidFill>
                  <a:srgbClr val="3D3D3D"/>
                </a:solidFill>
              </a:rPr>
              <a:t>of rejecting null hypothesis when it is </a:t>
            </a:r>
            <a:r>
              <a:rPr lang="en-US" dirty="0" smtClean="0">
                <a:solidFill>
                  <a:srgbClr val="3D3D3D"/>
                </a:solidFill>
              </a:rPr>
              <a:t>true.</a:t>
            </a: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dirty="0" smtClean="0">
                <a:solidFill>
                  <a:srgbClr val="3D3D3D"/>
                </a:solidFill>
              </a:rPr>
              <a:t>False Positive</a:t>
            </a:r>
          </a:p>
          <a:p>
            <a:pPr lvl="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</a:pPr>
            <a:endParaRPr lang="en-US" dirty="0">
              <a:solidFill>
                <a:srgbClr val="3D3D3D"/>
              </a:solidFill>
            </a:endParaRPr>
          </a:p>
          <a:p>
            <a:pPr lvl="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</a:pPr>
            <a:r>
              <a:rPr lang="en-US" sz="3200" dirty="0">
                <a:solidFill>
                  <a:srgbClr val="3D3D3D"/>
                </a:solidFill>
              </a:rPr>
              <a:t>Type II error </a:t>
            </a:r>
            <a:r>
              <a:rPr lang="en-US" sz="3200" dirty="0" smtClean="0">
                <a:solidFill>
                  <a:srgbClr val="3D3D3D"/>
                </a:solidFill>
              </a:rPr>
              <a:t>β</a:t>
            </a: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dirty="0" smtClean="0">
                <a:solidFill>
                  <a:srgbClr val="3D3D3D"/>
                </a:solidFill>
              </a:rPr>
              <a:t>Probability </a:t>
            </a:r>
            <a:r>
              <a:rPr lang="en-US" dirty="0">
                <a:solidFill>
                  <a:srgbClr val="3D3D3D"/>
                </a:solidFill>
              </a:rPr>
              <a:t>of falling to reject the null when it is false. </a:t>
            </a:r>
            <a:endParaRPr lang="en-US" dirty="0" smtClean="0">
              <a:solidFill>
                <a:srgbClr val="3D3D3D"/>
              </a:solidFill>
            </a:endParaRP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dirty="0" smtClean="0">
                <a:solidFill>
                  <a:srgbClr val="3D3D3D"/>
                </a:solidFill>
              </a:rPr>
              <a:t>False Negative</a:t>
            </a:r>
          </a:p>
        </p:txBody>
      </p:sp>
    </p:spTree>
    <p:extLst>
      <p:ext uri="{BB962C8B-B14F-4D97-AF65-F5344CB8AC3E}">
        <p14:creationId xmlns:p14="http://schemas.microsoft.com/office/powerpoint/2010/main" val="2576899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438071" y="1103551"/>
            <a:ext cx="110931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1"/>
                </a:solidFill>
              </a:rPr>
              <a:t>Hypothesis Test</a:t>
            </a:r>
            <a:endParaRPr lang="en-US" sz="4400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374" y="2683566"/>
            <a:ext cx="10992678" cy="2588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</a:pPr>
            <a:r>
              <a:rPr lang="en-US" sz="3200" dirty="0" smtClean="0">
                <a:solidFill>
                  <a:srgbClr val="3D3D3D"/>
                </a:solidFill>
              </a:rPr>
              <a:t>Assuming normality, the choice of the test depends on;</a:t>
            </a: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3200" dirty="0" smtClean="0">
                <a:solidFill>
                  <a:srgbClr val="3D3D3D"/>
                </a:solidFill>
              </a:rPr>
              <a:t> number of variables</a:t>
            </a: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3200" dirty="0" smtClean="0">
                <a:solidFill>
                  <a:srgbClr val="3D3D3D"/>
                </a:solidFill>
              </a:rPr>
              <a:t> type of variable</a:t>
            </a:r>
            <a:endParaRPr lang="en-US" sz="3200" dirty="0">
              <a:solidFill>
                <a:srgbClr val="3D3D3D"/>
              </a:solidFill>
            </a:endParaRPr>
          </a:p>
          <a:p>
            <a:pPr lvl="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</a:pPr>
            <a:endParaRPr lang="en-US" sz="3200" dirty="0">
              <a:solidFill>
                <a:srgbClr val="3D3D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849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2698086"/>
              </p:ext>
            </p:extLst>
          </p:nvPr>
        </p:nvGraphicFramePr>
        <p:xfrm>
          <a:off x="782424" y="1055799"/>
          <a:ext cx="10529742" cy="5693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9914">
                  <a:extLst>
                    <a:ext uri="{9D8B030D-6E8A-4147-A177-3AD203B41FA5}">
                      <a16:colId xmlns:a16="http://schemas.microsoft.com/office/drawing/2014/main" val="1681975169"/>
                    </a:ext>
                  </a:extLst>
                </a:gridCol>
                <a:gridCol w="3509914">
                  <a:extLst>
                    <a:ext uri="{9D8B030D-6E8A-4147-A177-3AD203B41FA5}">
                      <a16:colId xmlns:a16="http://schemas.microsoft.com/office/drawing/2014/main" val="3853991413"/>
                    </a:ext>
                  </a:extLst>
                </a:gridCol>
                <a:gridCol w="3509914">
                  <a:extLst>
                    <a:ext uri="{9D8B030D-6E8A-4147-A177-3AD203B41FA5}">
                      <a16:colId xmlns:a16="http://schemas.microsoft.com/office/drawing/2014/main" val="3063546630"/>
                    </a:ext>
                  </a:extLst>
                </a:gridCol>
              </a:tblGrid>
              <a:tr h="948965">
                <a:tc rowSpan="2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Goal/Number</a:t>
                      </a:r>
                      <a:r>
                        <a:rPr lang="en-US" sz="1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algn="ctr" defTabSz="457200" rtl="0" eaLnBrk="1" latinLnBrk="0" hangingPunct="1"/>
                      <a:r>
                        <a:rPr lang="en-US" sz="1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Of </a:t>
                      </a:r>
                    </a:p>
                    <a:p>
                      <a:pPr marL="0" algn="ctr" defTabSz="457200" rtl="0" eaLnBrk="1" latinLnBrk="0" hangingPunct="1"/>
                      <a:r>
                        <a:rPr lang="en-US" sz="1800" b="1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Variables</a:t>
                      </a: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 of Variable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1498082"/>
                  </a:ext>
                </a:extLst>
              </a:tr>
              <a:tr h="948965">
                <a:tc v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Numerical</a:t>
                      </a: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Categorical</a:t>
                      </a: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4220318"/>
                  </a:ext>
                </a:extLst>
              </a:tr>
              <a:tr h="948965">
                <a:tc>
                  <a:txBody>
                    <a:bodyPr/>
                    <a:lstStyle/>
                    <a:p>
                      <a:r>
                        <a:rPr lang="en-US" dirty="0" smtClean="0"/>
                        <a:t>Compare</a:t>
                      </a:r>
                      <a:r>
                        <a:rPr lang="en-US" baseline="0" dirty="0" smtClean="0"/>
                        <a:t> one group to a Hypothetical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 sample t 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Chi</a:t>
                      </a:r>
                      <a:r>
                        <a:rPr lang="en-US" baseline="0" dirty="0" smtClean="0"/>
                        <a:t> square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800934"/>
                  </a:ext>
                </a:extLst>
              </a:tr>
              <a:tr h="948965">
                <a:tc>
                  <a:txBody>
                    <a:bodyPr/>
                    <a:lstStyle/>
                    <a:p>
                      <a:r>
                        <a:rPr lang="en-US" dirty="0" smtClean="0"/>
                        <a:t>Compare two independent groups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Unpaired t 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Fisher’s test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4737140"/>
                  </a:ext>
                </a:extLst>
              </a:tr>
              <a:tr h="948965">
                <a:tc>
                  <a:txBody>
                    <a:bodyPr/>
                    <a:lstStyle/>
                    <a:p>
                      <a:r>
                        <a:rPr lang="en-US" dirty="0" smtClean="0"/>
                        <a:t>Compare</a:t>
                      </a:r>
                      <a:r>
                        <a:rPr lang="en-US" baseline="0" dirty="0" smtClean="0"/>
                        <a:t> two dependent groups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Paired t</a:t>
                      </a:r>
                      <a:r>
                        <a:rPr lang="en-US" baseline="0" dirty="0" smtClean="0"/>
                        <a:t> 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McNemar’s test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151553"/>
                  </a:ext>
                </a:extLst>
              </a:tr>
              <a:tr h="948965">
                <a:tc>
                  <a:txBody>
                    <a:bodyPr/>
                    <a:lstStyle/>
                    <a:p>
                      <a:r>
                        <a:rPr lang="en-US" dirty="0" smtClean="0"/>
                        <a:t>Compare three or</a:t>
                      </a:r>
                      <a:r>
                        <a:rPr lang="en-US" baseline="0" dirty="0" smtClean="0"/>
                        <a:t> more unmatched groups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 way ANOVA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Chi square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983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651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3905">
              <a:srgbClr val="FCE3CC"/>
            </a:gs>
            <a:gs pos="7000">
              <a:srgbClr val="FDEFE2">
                <a:lumMod val="92000"/>
              </a:srgbClr>
            </a:gs>
            <a:gs pos="1948">
              <a:schemeClr val="accent1">
                <a:lumMod val="5000"/>
                <a:lumOff val="95000"/>
              </a:schemeClr>
            </a:gs>
            <a:gs pos="89000">
              <a:srgbClr val="FEF9F4"/>
            </a:gs>
            <a:gs pos="52000">
              <a:schemeClr val="accent1">
                <a:lumMod val="5000"/>
                <a:lumOff val="95000"/>
              </a:schemeClr>
            </a:gs>
            <a:gs pos="45000">
              <a:srgbClr val="FDEEE0"/>
            </a:gs>
            <a:gs pos="37000">
              <a:schemeClr val="accent1">
                <a:lumMod val="5000"/>
                <a:lumOff val="95000"/>
              </a:schemeClr>
            </a:gs>
            <a:gs pos="0">
              <a:schemeClr val="accent1">
                <a:lumMod val="45000"/>
                <a:lumOff val="5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hlinkClick r:id="rId2"/>
          </p:cNvPr>
          <p:cNvSpPr txBox="1"/>
          <p:nvPr/>
        </p:nvSpPr>
        <p:spPr>
          <a:xfrm>
            <a:off x="1303507" y="2504277"/>
            <a:ext cx="97957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Angela </a:t>
            </a:r>
            <a:r>
              <a:rPr lang="en-US" sz="6000" dirty="0" err="1" smtClean="0"/>
              <a:t>Ogada</a:t>
            </a:r>
            <a:endParaRPr lang="en-US" sz="6000" dirty="0" smtClean="0"/>
          </a:p>
          <a:p>
            <a:pPr algn="ctr"/>
            <a:endParaRPr lang="en-US" sz="1200" dirty="0" smtClean="0"/>
          </a:p>
          <a:p>
            <a:r>
              <a:rPr lang="en-US" sz="6000" dirty="0" smtClean="0">
                <a:solidFill>
                  <a:schemeClr val="tx2"/>
                </a:solidFill>
              </a:rPr>
              <a:t>Email: </a:t>
            </a:r>
            <a:r>
              <a:rPr lang="en-US" sz="6000" dirty="0" smtClean="0">
                <a:solidFill>
                  <a:schemeClr val="tx2"/>
                </a:solidFill>
                <a:hlinkClick r:id="rId3"/>
              </a:rPr>
              <a:t>angieogada@gmail.com</a:t>
            </a:r>
            <a:endParaRPr lang="en-US" sz="6000" dirty="0">
              <a:solidFill>
                <a:schemeClr val="tx2"/>
              </a:solidFill>
            </a:endParaRPr>
          </a:p>
          <a:p>
            <a:endParaRPr lang="en-US" sz="1600" dirty="0" smtClean="0">
              <a:solidFill>
                <a:schemeClr val="tx2"/>
              </a:solidFill>
            </a:endParaRPr>
          </a:p>
          <a:p>
            <a:r>
              <a:rPr lang="en-US" sz="6000" dirty="0" err="1" smtClean="0">
                <a:solidFill>
                  <a:schemeClr val="tx2"/>
                </a:solidFill>
              </a:rPr>
              <a:t>Linkedin</a:t>
            </a:r>
            <a:r>
              <a:rPr lang="en-US" sz="6000" dirty="0" smtClean="0">
                <a:solidFill>
                  <a:schemeClr val="tx2"/>
                </a:solidFill>
              </a:rPr>
              <a:t>: </a:t>
            </a:r>
            <a:r>
              <a:rPr lang="en-US" sz="6000" dirty="0" smtClean="0">
                <a:solidFill>
                  <a:schemeClr val="tx2"/>
                </a:solidFill>
                <a:hlinkClick r:id="rId2" tooltip="LinkedIn"/>
              </a:rPr>
              <a:t>Angie </a:t>
            </a:r>
            <a:r>
              <a:rPr lang="en-US" sz="6000" dirty="0" err="1" smtClean="0">
                <a:solidFill>
                  <a:schemeClr val="tx2"/>
                </a:solidFill>
                <a:hlinkClick r:id="rId2" tooltip="LinkedIn"/>
              </a:rPr>
              <a:t>Ogada</a:t>
            </a:r>
            <a:endParaRPr lang="en-US" sz="6000" dirty="0">
              <a:solidFill>
                <a:schemeClr val="tx2"/>
              </a:solidFill>
            </a:endParaRP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162381" y="807395"/>
            <a:ext cx="7574507" cy="184010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 smtClean="0">
                <a:solidFill>
                  <a:schemeClr val="accent1"/>
                </a:solidFill>
              </a:rPr>
              <a:t>Thank you;</a:t>
            </a:r>
            <a:endParaRPr lang="en-US" sz="4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954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8" y="2433209"/>
            <a:ext cx="6650991" cy="3404836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Steps involved in preparation of data for another process, usually data analysis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br>
              <a:rPr lang="en-US" dirty="0" smtClean="0"/>
            </a:br>
            <a:r>
              <a:rPr lang="en-US" dirty="0" smtClean="0"/>
              <a:t>PREPROCESSING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900928" y="1159698"/>
            <a:ext cx="6650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/>
                </a:solidFill>
              </a:rPr>
              <a:t>What is Data Preprocessing?</a:t>
            </a:r>
            <a:endParaRPr 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165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8" y="1945513"/>
            <a:ext cx="6650991" cy="3892531"/>
          </a:xfrm>
        </p:spPr>
        <p:txBody>
          <a:bodyPr>
            <a:normAutofit/>
          </a:bodyPr>
          <a:lstStyle/>
          <a:p>
            <a:pPr lvl="0"/>
            <a:r>
              <a:rPr lang="en-US" sz="4000" dirty="0"/>
              <a:t>Improve </a:t>
            </a:r>
            <a:r>
              <a:rPr lang="en-US" sz="4000" dirty="0" smtClean="0"/>
              <a:t>accuracy</a:t>
            </a:r>
          </a:p>
          <a:p>
            <a:pPr lvl="0"/>
            <a:r>
              <a:rPr lang="en-US" sz="4000" dirty="0" smtClean="0"/>
              <a:t>Quality</a:t>
            </a:r>
          </a:p>
          <a:p>
            <a:pPr lvl="0"/>
            <a:r>
              <a:rPr lang="en-US" sz="4000" dirty="0" smtClean="0"/>
              <a:t>Consistency</a:t>
            </a:r>
            <a:endParaRPr lang="en-US" sz="4000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br>
              <a:rPr lang="en-US" dirty="0" smtClean="0"/>
            </a:br>
            <a:r>
              <a:rPr lang="en-US" dirty="0" smtClean="0"/>
              <a:t>PREPROCESSING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00928" y="1159698"/>
            <a:ext cx="6650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>
                <a:solidFill>
                  <a:schemeClr val="accent1"/>
                </a:solidFill>
              </a:rPr>
              <a:t>Importance</a:t>
            </a:r>
            <a:endParaRPr lang="en-US" sz="3200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334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7" y="1369450"/>
            <a:ext cx="6650991" cy="512793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Data acquisition </a:t>
            </a:r>
          </a:p>
          <a:p>
            <a:r>
              <a:rPr lang="en-US" sz="3600" dirty="0" smtClean="0"/>
              <a:t>Import </a:t>
            </a:r>
            <a:r>
              <a:rPr lang="en-US" sz="3600" dirty="0"/>
              <a:t>Libraries </a:t>
            </a:r>
            <a:endParaRPr lang="en-US" sz="3600" dirty="0" smtClean="0"/>
          </a:p>
          <a:p>
            <a:pPr lvl="0"/>
            <a:r>
              <a:rPr lang="en-US" sz="3600" dirty="0" smtClean="0"/>
              <a:t>Import Data</a:t>
            </a:r>
            <a:endParaRPr lang="en-US" sz="3600" dirty="0"/>
          </a:p>
          <a:p>
            <a:pPr lvl="0"/>
            <a:r>
              <a:rPr lang="en-US" sz="3600" dirty="0"/>
              <a:t>Cleaning </a:t>
            </a:r>
            <a:r>
              <a:rPr lang="en-US" sz="3600" dirty="0" smtClean="0"/>
              <a:t>data</a:t>
            </a:r>
          </a:p>
          <a:p>
            <a:r>
              <a:rPr lang="en-US" sz="3600" dirty="0" smtClean="0"/>
              <a:t>Encoding</a:t>
            </a:r>
            <a:endParaRPr lang="en-US" sz="3600" dirty="0" smtClean="0"/>
          </a:p>
          <a:p>
            <a:pPr lvl="0"/>
            <a:r>
              <a:rPr lang="en-US" sz="3600" dirty="0" smtClean="0"/>
              <a:t>Feature </a:t>
            </a:r>
            <a:r>
              <a:rPr lang="en-US" sz="3600" dirty="0"/>
              <a:t>Selection </a:t>
            </a:r>
            <a:endParaRPr lang="en-US" sz="3600" dirty="0" smtClean="0"/>
          </a:p>
          <a:p>
            <a:pPr lvl="0"/>
            <a:r>
              <a:rPr lang="en-US" sz="3600" dirty="0" smtClean="0"/>
              <a:t>Feature Scaling</a:t>
            </a:r>
            <a:endParaRPr lang="en-US" sz="36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br>
              <a:rPr lang="en-US" dirty="0" smtClean="0"/>
            </a:br>
            <a:r>
              <a:rPr lang="en-US" dirty="0" smtClean="0"/>
              <a:t>PREPROCESSING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00927" y="668316"/>
            <a:ext cx="6650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>
                <a:solidFill>
                  <a:schemeClr val="accent1"/>
                </a:solidFill>
              </a:rPr>
              <a:t>Concepts</a:t>
            </a:r>
            <a:endParaRPr lang="en-US" sz="3200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29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81194" y="1779105"/>
            <a:ext cx="11375580" cy="110324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sz="2800" dirty="0" smtClean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sz="5400" dirty="0" smtClean="0">
                <a:solidFill>
                  <a:schemeClr val="tx2"/>
                </a:solidFill>
              </a:rPr>
              <a:t>Get data from a source</a:t>
            </a:r>
          </a:p>
          <a:p>
            <a:pPr marL="0" indent="0" algn="ctr">
              <a:buNone/>
            </a:pP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>
                <a:solidFill>
                  <a:schemeClr val="accent1"/>
                </a:solidFill>
              </a:rPr>
              <a:t>Data acquisition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21696" y="2882349"/>
            <a:ext cx="3866322" cy="2588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3200" dirty="0">
                <a:solidFill>
                  <a:srgbClr val="3D3D3D"/>
                </a:solidFill>
              </a:rPr>
              <a:t>Online</a:t>
            </a: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3200" dirty="0">
                <a:solidFill>
                  <a:srgbClr val="3D3D3D"/>
                </a:solidFill>
              </a:rPr>
              <a:t>Collect Data</a:t>
            </a: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3200" dirty="0">
                <a:solidFill>
                  <a:srgbClr val="3D3D3D"/>
                </a:solidFill>
              </a:rPr>
              <a:t>Client</a:t>
            </a: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3200" dirty="0">
                <a:solidFill>
                  <a:srgbClr val="3D3D3D"/>
                </a:solidFill>
              </a:rPr>
              <a:t>Web Scraping</a:t>
            </a:r>
          </a:p>
        </p:txBody>
      </p:sp>
    </p:spTree>
    <p:extLst>
      <p:ext uri="{BB962C8B-B14F-4D97-AF65-F5344CB8AC3E}">
        <p14:creationId xmlns:p14="http://schemas.microsoft.com/office/powerpoint/2010/main" val="3909293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81194" y="1878497"/>
            <a:ext cx="11375580" cy="725555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2"/>
                </a:solidFill>
              </a:rPr>
              <a:t>Library – Reusable code that helps optimize tasks</a:t>
            </a:r>
          </a:p>
          <a:p>
            <a:pPr marL="0" indent="0">
              <a:buNone/>
            </a:pPr>
            <a:endParaRPr lang="en-US" sz="2800" dirty="0" smtClean="0">
              <a:solidFill>
                <a:schemeClr val="tx2"/>
              </a:solidFill>
            </a:endParaRPr>
          </a:p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solidFill>
                  <a:schemeClr val="accent1"/>
                </a:solidFill>
              </a:rPr>
              <a:t>Importing Libraries</a:t>
            </a:r>
            <a:endParaRPr lang="en-US" sz="3600" u="sng" dirty="0">
              <a:solidFill>
                <a:schemeClr val="accent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4887" y="3140765"/>
            <a:ext cx="11182617" cy="333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800" dirty="0">
                <a:solidFill>
                  <a:srgbClr val="3D3D3D"/>
                </a:solidFill>
              </a:rPr>
              <a:t>Choice of libraries to import depends on programming language and tasks to be performed</a:t>
            </a:r>
          </a:p>
          <a:p>
            <a:pPr lvl="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</a:pPr>
            <a:endParaRPr lang="en-US" sz="2800" dirty="0">
              <a:solidFill>
                <a:srgbClr val="3D3D3D"/>
              </a:solidFill>
            </a:endParaRP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800" dirty="0">
                <a:solidFill>
                  <a:srgbClr val="3D3D3D"/>
                </a:solidFill>
              </a:rPr>
              <a:t>R Programming – ggplot2, </a:t>
            </a:r>
            <a:r>
              <a:rPr lang="en-US" sz="2800" dirty="0" err="1">
                <a:solidFill>
                  <a:srgbClr val="3D3D3D"/>
                </a:solidFill>
              </a:rPr>
              <a:t>tidyr</a:t>
            </a:r>
            <a:endParaRPr lang="en-US" sz="2800" dirty="0">
              <a:solidFill>
                <a:srgbClr val="3D3D3D"/>
              </a:solidFill>
            </a:endParaRPr>
          </a:p>
          <a:p>
            <a:pPr lvl="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</a:pPr>
            <a:endParaRPr lang="en-US" sz="2800" dirty="0">
              <a:solidFill>
                <a:srgbClr val="3D3D3D"/>
              </a:solidFill>
            </a:endParaRPr>
          </a:p>
          <a:p>
            <a:pPr marL="306000" lvl="0" indent="-306000" defTabSz="457200"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2800" dirty="0">
                <a:solidFill>
                  <a:srgbClr val="3D3D3D"/>
                </a:solidFill>
              </a:rPr>
              <a:t>Python – pandas, </a:t>
            </a:r>
            <a:r>
              <a:rPr lang="en-US" sz="2800" dirty="0" err="1">
                <a:solidFill>
                  <a:srgbClr val="3D3D3D"/>
                </a:solidFill>
              </a:rPr>
              <a:t>numpy</a:t>
            </a:r>
            <a:endParaRPr lang="en-US" sz="2800" dirty="0">
              <a:solidFill>
                <a:srgbClr val="3D3D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394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81194" y="1878497"/>
            <a:ext cx="11375580" cy="4637312"/>
          </a:xfrm>
        </p:spPr>
        <p:txBody>
          <a:bodyPr/>
          <a:lstStyle/>
          <a:p>
            <a:pPr marL="0" indent="0">
              <a:buNone/>
            </a:pPr>
            <a:endParaRPr lang="en-US" sz="2800" dirty="0" smtClean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sz="5400" dirty="0">
                <a:solidFill>
                  <a:schemeClr val="tx2"/>
                </a:solidFill>
              </a:rPr>
              <a:t>i</a:t>
            </a:r>
            <a:r>
              <a:rPr lang="en-US" sz="5400" dirty="0" smtClean="0">
                <a:solidFill>
                  <a:schemeClr val="tx2"/>
                </a:solidFill>
              </a:rPr>
              <a:t>mport pandas as </a:t>
            </a:r>
            <a:r>
              <a:rPr lang="en-US" sz="5400" dirty="0" err="1" smtClean="0">
                <a:solidFill>
                  <a:schemeClr val="tx2"/>
                </a:solidFill>
              </a:rPr>
              <a:t>pd</a:t>
            </a:r>
            <a:endParaRPr lang="en-US" sz="5400" dirty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solidFill>
                  <a:schemeClr val="accent1"/>
                </a:solidFill>
              </a:rPr>
              <a:t>Importing Libraries</a:t>
            </a:r>
            <a:endParaRPr lang="en-US" sz="3600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320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54886" y="1878497"/>
            <a:ext cx="11301887" cy="4637312"/>
          </a:xfrm>
        </p:spPr>
        <p:txBody>
          <a:bodyPr/>
          <a:lstStyle/>
          <a:p>
            <a:pPr marL="0" indent="0" algn="ctr">
              <a:buNone/>
            </a:pPr>
            <a:r>
              <a:rPr lang="en-US" sz="5400" dirty="0" smtClean="0">
                <a:solidFill>
                  <a:schemeClr val="tx2"/>
                </a:solidFill>
              </a:rPr>
              <a:t>Pandas</a:t>
            </a:r>
            <a:r>
              <a:rPr lang="en-US" dirty="0" smtClean="0"/>
              <a:t> </a:t>
            </a:r>
          </a:p>
          <a:p>
            <a:r>
              <a:rPr lang="en-US" sz="2800" dirty="0" smtClean="0"/>
              <a:t>An open source python library used for data manipulation and analysis</a:t>
            </a:r>
          </a:p>
          <a:p>
            <a:endParaRPr lang="en-US" sz="2800" dirty="0"/>
          </a:p>
          <a:p>
            <a:r>
              <a:rPr lang="en-US" sz="2800" dirty="0" smtClean="0"/>
              <a:t>Pandas </a:t>
            </a:r>
            <a:r>
              <a:rPr lang="en-US" sz="2800" dirty="0"/>
              <a:t>represents data in 2 forms;</a:t>
            </a:r>
          </a:p>
          <a:p>
            <a:pPr marL="324000" lvl="1" indent="0">
              <a:buNone/>
            </a:pPr>
            <a:r>
              <a:rPr lang="en-US" sz="2600" dirty="0" smtClean="0"/>
              <a:t>1.  </a:t>
            </a:r>
            <a:r>
              <a:rPr lang="en-US" sz="2600" u="sng" dirty="0" smtClean="0"/>
              <a:t>Series</a:t>
            </a:r>
            <a:r>
              <a:rPr lang="en-US" sz="2600" dirty="0" smtClean="0"/>
              <a:t> </a:t>
            </a:r>
            <a:r>
              <a:rPr lang="en-US" sz="2600" dirty="0"/>
              <a:t>– One dimensional</a:t>
            </a:r>
          </a:p>
          <a:p>
            <a:pPr marL="324000" lvl="1" indent="0">
              <a:buNone/>
            </a:pPr>
            <a:r>
              <a:rPr lang="en-US" sz="2600" dirty="0" smtClean="0"/>
              <a:t>2.  </a:t>
            </a:r>
            <a:r>
              <a:rPr lang="en-US" sz="2600" u="sng" dirty="0" smtClean="0"/>
              <a:t>Data </a:t>
            </a:r>
            <a:r>
              <a:rPr lang="en-US" sz="2600" u="sng" dirty="0"/>
              <a:t>Frame </a:t>
            </a:r>
            <a:r>
              <a:rPr lang="en-US" sz="2600" dirty="0"/>
              <a:t>– Two Dimensional (Table-like with rows and columns</a:t>
            </a:r>
            <a:r>
              <a:rPr lang="en-US" sz="2600" dirty="0" smtClean="0"/>
              <a:t>)</a:t>
            </a:r>
          </a:p>
          <a:p>
            <a:pPr lvl="0"/>
            <a:endParaRPr lang="en-US" dirty="0"/>
          </a:p>
          <a:p>
            <a:pPr marL="0" indent="0" algn="ctr">
              <a:buNone/>
            </a:pPr>
            <a:endParaRPr lang="en-US" sz="5400" dirty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4887" y="805070"/>
            <a:ext cx="1109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 smtClean="0">
                <a:solidFill>
                  <a:schemeClr val="accent1"/>
                </a:solidFill>
              </a:rPr>
              <a:t>Importing Libraries</a:t>
            </a:r>
            <a:endParaRPr lang="en-US" sz="3600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493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duct Summary_Win32_RS v2" id="{4A4BC7BA-E104-48CF-9F11-CBBDF04784BE}" vid="{45BAD27F-A2E8-4282-99F2-C6ED447BF4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43F881-A283-4804-BC69-C2CA14CA788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A6C788-C4FC-4FDC-8A35-3D0FEBD2EC4E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www.w3.org/XML/1998/namespace"/>
    <ds:schemaRef ds:uri="71af3243-3dd4-4a8d-8c0d-dd76da1f02a5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F46A686-309E-4CB8-8B43-0618CA3DC8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Product summary presentation</Template>
  <TotalTime>0</TotalTime>
  <Words>730</Words>
  <Application>Microsoft Office PowerPoint</Application>
  <PresentationFormat>Widescreen</PresentationFormat>
  <Paragraphs>271</Paragraphs>
  <Slides>29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Algerian</vt:lpstr>
      <vt:lpstr>Arial</vt:lpstr>
      <vt:lpstr>Calibri</vt:lpstr>
      <vt:lpstr>Gill Sans MT</vt:lpstr>
      <vt:lpstr>Wingdings 2</vt:lpstr>
      <vt:lpstr>DividendVTI</vt:lpstr>
      <vt:lpstr>DATA PREPROCESSING AND HYPOTHESIS TESTING</vt:lpstr>
      <vt:lpstr>DATA PREPROCESSING</vt:lpstr>
      <vt:lpstr>DATA PREPROCESSING</vt:lpstr>
      <vt:lpstr>DATA PREPROCESSING</vt:lpstr>
      <vt:lpstr>DATA PREPROCESSING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HYPOTHESIS TESTING</vt:lpstr>
      <vt:lpstr>HYPOTHESIS TESTING</vt:lpstr>
      <vt:lpstr>HYPOTHESIS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2023-04-11T03:35:43Z</dcterms:created>
  <dcterms:modified xsi:type="dcterms:W3CDTF">2023-04-18T08:36:21Z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